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38"/>
  </p:notesMasterIdLst>
  <p:sldIdLst>
    <p:sldId id="256"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
              <a:t>Wilson, 4-17.</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 sz="1200">
                <a:latin typeface="Cambria"/>
                <a:ea typeface="Cambria"/>
                <a:cs typeface="Cambria"/>
                <a:sym typeface="Cambria"/>
              </a:rPr>
              <a:t>1.78 </a:t>
            </a:r>
            <a:r>
              <a:rPr lang="ru" sz="1200">
                <a:solidFill>
                  <a:schemeClr val="dk1"/>
                </a:solidFill>
                <a:latin typeface="Cambria"/>
                <a:ea typeface="Cambria"/>
                <a:cs typeface="Cambria"/>
                <a:sym typeface="Cambria"/>
              </a:rPr>
              <a:t>× 10</a:t>
            </a:r>
            <a:r>
              <a:rPr lang="ru" sz="1200" baseline="30000">
                <a:solidFill>
                  <a:schemeClr val="dk1"/>
                </a:solidFill>
                <a:latin typeface="Cambria"/>
                <a:ea typeface="Cambria"/>
                <a:cs typeface="Cambria"/>
                <a:sym typeface="Cambria"/>
              </a:rPr>
              <a:t>5</a:t>
            </a:r>
            <a:r>
              <a:rPr lang="ru" sz="1200">
                <a:solidFill>
                  <a:schemeClr val="dk1"/>
                </a:solidFill>
                <a:latin typeface="Cambria"/>
                <a:ea typeface="Cambria"/>
                <a:cs typeface="Cambria"/>
                <a:sym typeface="Cambria"/>
              </a:rPr>
              <a:t> bonds/min</a:t>
            </a:r>
            <a:endParaRPr sz="1200">
              <a:solidFill>
                <a:schemeClr val="dk1"/>
              </a:solidFill>
              <a:latin typeface="Cambria"/>
              <a:ea typeface="Cambria"/>
              <a:cs typeface="Cambria"/>
              <a:sym typeface="Cambria"/>
            </a:endParaRPr>
          </a:p>
          <a:p>
            <a:pPr marL="0" lvl="0" indent="0" algn="l" rtl="0">
              <a:lnSpc>
                <a:spcPct val="100000"/>
              </a:lnSpc>
              <a:spcBef>
                <a:spcPts val="0"/>
              </a:spcBef>
              <a:spcAft>
                <a:spcPts val="0"/>
              </a:spcAft>
              <a:buSzPts val="1100"/>
              <a:buNone/>
            </a:pPr>
            <a:r>
              <a:rPr lang="ru" sz="1200">
                <a:solidFill>
                  <a:schemeClr val="dk1"/>
                </a:solidFill>
                <a:latin typeface="Cambria"/>
                <a:ea typeface="Cambria"/>
                <a:cs typeface="Cambria"/>
                <a:sym typeface="Cambria"/>
              </a:rPr>
              <a:t>0.03025 mm/min = 30.25 um/min</a:t>
            </a:r>
            <a:endParaRPr sz="1200">
              <a:solidFill>
                <a:schemeClr val="dk1"/>
              </a:solidFill>
              <a:latin typeface="Cambria"/>
              <a:ea typeface="Cambria"/>
              <a:cs typeface="Cambria"/>
              <a:sym typeface="Cambria"/>
            </a:endParaRPr>
          </a:p>
          <a:p>
            <a:pPr marL="0" lvl="0" indent="0" algn="l" rtl="0">
              <a:lnSpc>
                <a:spcPct val="100000"/>
              </a:lnSpc>
              <a:spcBef>
                <a:spcPts val="0"/>
              </a:spcBef>
              <a:spcAft>
                <a:spcPts val="0"/>
              </a:spcAft>
              <a:buSzPts val="1100"/>
              <a:buNone/>
            </a:pPr>
            <a:r>
              <a:rPr lang="ru" sz="1200">
                <a:solidFill>
                  <a:schemeClr val="dk1"/>
                </a:solidFill>
                <a:latin typeface="Cambria"/>
                <a:ea typeface="Cambria"/>
                <a:cs typeface="Cambria"/>
                <a:sym typeface="Cambria"/>
              </a:rPr>
              <a:t>356000 turns/40 min = 8900 turns/min</a:t>
            </a:r>
            <a:endParaRPr sz="1200">
              <a:solidFill>
                <a:schemeClr val="dk1"/>
              </a:solidFill>
              <a:latin typeface="Cambria"/>
              <a:ea typeface="Cambria"/>
              <a:cs typeface="Cambria"/>
              <a:sym typeface="Cambri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 sz="1200">
                <a:latin typeface="Cambria"/>
                <a:ea typeface="Cambria"/>
                <a:cs typeface="Cambria"/>
                <a:sym typeface="Cambria"/>
              </a:rPr>
              <a:t>1.78 </a:t>
            </a:r>
            <a:r>
              <a:rPr lang="ru" sz="1200">
                <a:solidFill>
                  <a:schemeClr val="dk1"/>
                </a:solidFill>
                <a:latin typeface="Cambria"/>
                <a:ea typeface="Cambria"/>
                <a:cs typeface="Cambria"/>
                <a:sym typeface="Cambria"/>
              </a:rPr>
              <a:t>× 10</a:t>
            </a:r>
            <a:r>
              <a:rPr lang="ru" sz="1200" baseline="30000">
                <a:solidFill>
                  <a:schemeClr val="dk1"/>
                </a:solidFill>
                <a:latin typeface="Cambria"/>
                <a:ea typeface="Cambria"/>
                <a:cs typeface="Cambria"/>
                <a:sym typeface="Cambria"/>
              </a:rPr>
              <a:t>5</a:t>
            </a:r>
            <a:r>
              <a:rPr lang="ru" sz="1200">
                <a:solidFill>
                  <a:schemeClr val="dk1"/>
                </a:solidFill>
                <a:latin typeface="Cambria"/>
                <a:ea typeface="Cambria"/>
                <a:cs typeface="Cambria"/>
                <a:sym typeface="Cambria"/>
              </a:rPr>
              <a:t> bonds/min</a:t>
            </a:r>
            <a:endParaRPr sz="1200">
              <a:solidFill>
                <a:schemeClr val="dk1"/>
              </a:solidFill>
              <a:latin typeface="Cambria"/>
              <a:ea typeface="Cambria"/>
              <a:cs typeface="Cambria"/>
              <a:sym typeface="Cambria"/>
            </a:endParaRPr>
          </a:p>
          <a:p>
            <a:pPr marL="0" lvl="0" indent="0" algn="l" rtl="0">
              <a:lnSpc>
                <a:spcPct val="100000"/>
              </a:lnSpc>
              <a:spcBef>
                <a:spcPts val="0"/>
              </a:spcBef>
              <a:spcAft>
                <a:spcPts val="0"/>
              </a:spcAft>
              <a:buSzPts val="1100"/>
              <a:buNone/>
            </a:pPr>
            <a:r>
              <a:rPr lang="ru" sz="1200">
                <a:solidFill>
                  <a:schemeClr val="dk1"/>
                </a:solidFill>
                <a:latin typeface="Cambria"/>
                <a:ea typeface="Cambria"/>
                <a:cs typeface="Cambria"/>
                <a:sym typeface="Cambria"/>
              </a:rPr>
              <a:t>0.03025 mm/min = 30.25 um/min</a:t>
            </a:r>
            <a:endParaRPr sz="1200">
              <a:solidFill>
                <a:schemeClr val="dk1"/>
              </a:solidFill>
              <a:latin typeface="Cambria"/>
              <a:ea typeface="Cambria"/>
              <a:cs typeface="Cambria"/>
              <a:sym typeface="Cambria"/>
            </a:endParaRPr>
          </a:p>
          <a:p>
            <a:pPr marL="0" lvl="0" indent="0" algn="l" rtl="0">
              <a:lnSpc>
                <a:spcPct val="100000"/>
              </a:lnSpc>
              <a:spcBef>
                <a:spcPts val="0"/>
              </a:spcBef>
              <a:spcAft>
                <a:spcPts val="0"/>
              </a:spcAft>
              <a:buSzPts val="1100"/>
              <a:buNone/>
            </a:pPr>
            <a:r>
              <a:rPr lang="ru" sz="1200">
                <a:solidFill>
                  <a:schemeClr val="dk1"/>
                </a:solidFill>
                <a:latin typeface="Cambria"/>
                <a:ea typeface="Cambria"/>
                <a:cs typeface="Cambria"/>
                <a:sym typeface="Cambria"/>
              </a:rPr>
              <a:t>356000 turns/40 min = 8900 turns/min</a:t>
            </a:r>
            <a:endParaRPr sz="1200">
              <a:solidFill>
                <a:schemeClr val="dk1"/>
              </a:solidFill>
              <a:latin typeface="Cambria"/>
              <a:ea typeface="Cambria"/>
              <a:cs typeface="Cambria"/>
              <a:sym typeface="Cambri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a:t>10 б.п. имеют линейную длину 3,4 нм. 68 / 3,4 = 20</a:t>
            </a:r>
            <a:endParaRPr/>
          </a:p>
          <a:p>
            <a:pPr marL="0" lvl="0" indent="0" algn="l" rtl="0">
              <a:lnSpc>
                <a:spcPct val="100000"/>
              </a:lnSpc>
              <a:spcBef>
                <a:spcPts val="0"/>
              </a:spcBef>
              <a:spcAft>
                <a:spcPts val="0"/>
              </a:spcAft>
              <a:buClr>
                <a:schemeClr val="dk1"/>
              </a:buClr>
              <a:buSzPts val="1100"/>
              <a:buFont typeface="Arial"/>
              <a:buNone/>
            </a:pPr>
            <a:r>
              <a:rPr lang="ru"/>
              <a:t>20 х 10 п.н. = 200 п.н. в 68 нм ДНК. Аденин и тимин соединяются вместе и имеют 2 водородные связи. Гуанин и цитозин соединяются вместе и имеют 3 водородные связи. 30% из 200 = 60 пар оснований A-T, так что даст 120 водородных связей. Остальные 140 п.н. являются G-C, дающими 420 водородных связей. 420 + 120 = 540 суммарных водородных связей</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
              <a:t>Wilson, 4-13. Helix A is right-handed. Helix C is left-handed. Helix B has one right-handed strand and one left-handed strand. There are several ways to tell the handedness of a helix. For a vertically oriented helix, like the ones in Figure 4–4, if the strands in front point up to the right, the helix is right-handed; if they point up to the left, the helix is left-handed. Once you are comfortable identifying the handedness of a helix, you will be amused to note that nearly 50% of the “DNA” helices in advertisements are left-handed, as are a surprisingly high number of the ones in books. Amazingly, a version of helix B was used in advertisements for a prominent international conference, celebrating the 30-year anniversary of the discovery of the DNA helix.</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0" name="Google Shape;60;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2" name="Google Shape;10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3"/>
        <p:cNvGrpSpPr/>
        <p:nvPr/>
      </p:nvGrpSpPr>
      <p:grpSpPr>
        <a:xfrm>
          <a:off x="0" y="0"/>
          <a:ext cx="0" cy="0"/>
          <a:chOff x="0" y="0"/>
          <a:chExt cx="0" cy="0"/>
        </a:xfrm>
      </p:grpSpPr>
      <p:sp>
        <p:nvSpPr>
          <p:cNvPr id="104" name="Google Shape;104;p2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5" name="Google Shape;105;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6" name="Google Shape;106;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2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09" name="Google Shape;10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0"/>
        <p:cNvGrpSpPr/>
        <p:nvPr/>
      </p:nvGrpSpPr>
      <p:grpSpPr>
        <a:xfrm>
          <a:off x="0" y="0"/>
          <a:ext cx="0" cy="0"/>
          <a:chOff x="0" y="0"/>
          <a:chExt cx="0" cy="0"/>
        </a:xfrm>
      </p:grpSpPr>
      <p:sp>
        <p:nvSpPr>
          <p:cNvPr id="111" name="Google Shape;111;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2" name="Google Shape;112;p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13" name="Google Shape;113;p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14" name="Google Shape;114;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7" name="Google Shape;117;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8"/>
        <p:cNvGrpSpPr/>
        <p:nvPr/>
      </p:nvGrpSpPr>
      <p:grpSpPr>
        <a:xfrm>
          <a:off x="0" y="0"/>
          <a:ext cx="0" cy="0"/>
          <a:chOff x="0" y="0"/>
          <a:chExt cx="0" cy="0"/>
        </a:xfrm>
      </p:grpSpPr>
      <p:sp>
        <p:nvSpPr>
          <p:cNvPr id="119" name="Google Shape;119;p3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0" name="Google Shape;120;p3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1" name="Google Shape;12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2"/>
        <p:cNvGrpSpPr/>
        <p:nvPr/>
      </p:nvGrpSpPr>
      <p:grpSpPr>
        <a:xfrm>
          <a:off x="0" y="0"/>
          <a:ext cx="0" cy="0"/>
          <a:chOff x="0" y="0"/>
          <a:chExt cx="0" cy="0"/>
        </a:xfrm>
      </p:grpSpPr>
      <p:sp>
        <p:nvSpPr>
          <p:cNvPr id="123" name="Google Shape;123;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24" name="Google Shape;12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5"/>
        <p:cNvGrpSpPr/>
        <p:nvPr/>
      </p:nvGrpSpPr>
      <p:grpSpPr>
        <a:xfrm>
          <a:off x="0" y="0"/>
          <a:ext cx="0" cy="0"/>
          <a:chOff x="0" y="0"/>
          <a:chExt cx="0" cy="0"/>
        </a:xfrm>
      </p:grpSpPr>
      <p:sp>
        <p:nvSpPr>
          <p:cNvPr id="126" name="Google Shape;126;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28" name="Google Shape;128;p3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9" name="Google Shape;129;p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0" name="Google Shape;13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1"/>
        <p:cNvGrpSpPr/>
        <p:nvPr/>
      </p:nvGrpSpPr>
      <p:grpSpPr>
        <a:xfrm>
          <a:off x="0" y="0"/>
          <a:ext cx="0" cy="0"/>
          <a:chOff x="0" y="0"/>
          <a:chExt cx="0" cy="0"/>
        </a:xfrm>
      </p:grpSpPr>
      <p:sp>
        <p:nvSpPr>
          <p:cNvPr id="132" name="Google Shape;132;p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33" name="Google Shape;133;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4"/>
        <p:cNvGrpSpPr/>
        <p:nvPr/>
      </p:nvGrpSpPr>
      <p:grpSpPr>
        <a:xfrm>
          <a:off x="0" y="0"/>
          <a:ext cx="0" cy="0"/>
          <a:chOff x="0" y="0"/>
          <a:chExt cx="0" cy="0"/>
        </a:xfrm>
      </p:grpSpPr>
      <p:sp>
        <p:nvSpPr>
          <p:cNvPr id="135" name="Google Shape;135;p3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6" name="Google Shape;136;p3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37" name="Google Shape;13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1pPr>
            <a:lvl2pPr marR="0" lvl="1"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2pPr>
            <a:lvl3pPr marR="0" lvl="2"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3pPr>
            <a:lvl4pPr marR="0" lvl="3"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4pPr>
            <a:lvl5pPr marR="0" lvl="4"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5pPr>
            <a:lvl6pPr marR="0" lvl="5"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6pPr>
            <a:lvl7pPr marR="0" lvl="6"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7pPr>
            <a:lvl8pPr marR="0" lvl="7"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8pPr>
            <a:lvl9pPr marR="0" lvl="8"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ambria"/>
              <a:buChar char="●"/>
              <a:defRPr sz="1800" b="0" i="0" u="none" strike="noStrike" cap="none">
                <a:solidFill>
                  <a:srgbClr val="000000"/>
                </a:solidFill>
                <a:latin typeface="Cambria"/>
                <a:ea typeface="Cambria"/>
                <a:cs typeface="Cambria"/>
                <a:sym typeface="Cambria"/>
              </a:defRPr>
            </a:lvl1pPr>
            <a:lvl2pPr marL="914400" marR="0" lvl="1"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2pPr>
            <a:lvl3pPr marL="1371600" marR="0" lvl="2"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3pPr>
            <a:lvl4pPr marL="1828800" marR="0" lvl="3"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4pPr>
            <a:lvl5pPr marL="2286000" marR="0" lvl="4"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5pPr>
            <a:lvl6pPr marL="2743200" marR="0" lvl="5"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6pPr>
            <a:lvl7pPr marL="3200400" marR="0" lvl="6"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7pPr>
            <a:lvl8pPr marL="3657600" marR="0" lvl="7"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8pPr>
            <a:lvl9pPr marL="4114800" marR="0" lvl="8" indent="-317500" algn="l" rtl="0">
              <a:lnSpc>
                <a:spcPct val="115000"/>
              </a:lnSpc>
              <a:spcBef>
                <a:spcPts val="1600"/>
              </a:spcBef>
              <a:spcAft>
                <a:spcPts val="160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Georgia"/>
              <a:buNone/>
              <a:defRPr sz="28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2800"/>
              <a:buFont typeface="Georgia"/>
              <a:buNone/>
              <a:defRPr sz="2800" b="0" i="0" u="none" strike="noStrike" cap="none">
                <a:solidFill>
                  <a:srgbClr val="000000"/>
                </a:solidFill>
                <a:latin typeface="Georgia"/>
                <a:ea typeface="Georgia"/>
                <a:cs typeface="Georgia"/>
                <a:sym typeface="Georgia"/>
              </a:defRPr>
            </a:lvl2pPr>
            <a:lvl3pPr marR="0" lvl="2" algn="l" rtl="0">
              <a:lnSpc>
                <a:spcPct val="100000"/>
              </a:lnSpc>
              <a:spcBef>
                <a:spcPts val="0"/>
              </a:spcBef>
              <a:spcAft>
                <a:spcPts val="0"/>
              </a:spcAft>
              <a:buClr>
                <a:srgbClr val="000000"/>
              </a:buClr>
              <a:buSzPts val="2800"/>
              <a:buFont typeface="Georgia"/>
              <a:buNone/>
              <a:defRPr sz="2800" b="0" i="0" u="none" strike="noStrike" cap="none">
                <a:solidFill>
                  <a:srgbClr val="000000"/>
                </a:solidFill>
                <a:latin typeface="Georgia"/>
                <a:ea typeface="Georgia"/>
                <a:cs typeface="Georgia"/>
                <a:sym typeface="Georgia"/>
              </a:defRPr>
            </a:lvl3pPr>
            <a:lvl4pPr marR="0" lvl="3" algn="l" rtl="0">
              <a:lnSpc>
                <a:spcPct val="100000"/>
              </a:lnSpc>
              <a:spcBef>
                <a:spcPts val="0"/>
              </a:spcBef>
              <a:spcAft>
                <a:spcPts val="0"/>
              </a:spcAft>
              <a:buClr>
                <a:srgbClr val="000000"/>
              </a:buClr>
              <a:buSzPts val="2800"/>
              <a:buFont typeface="Georgia"/>
              <a:buNone/>
              <a:defRPr sz="2800" b="0" i="0" u="none" strike="noStrike" cap="none">
                <a:solidFill>
                  <a:srgbClr val="000000"/>
                </a:solidFill>
                <a:latin typeface="Georgia"/>
                <a:ea typeface="Georgia"/>
                <a:cs typeface="Georgia"/>
                <a:sym typeface="Georgia"/>
              </a:defRPr>
            </a:lvl4pPr>
            <a:lvl5pPr marR="0" lvl="4" algn="l" rtl="0">
              <a:lnSpc>
                <a:spcPct val="100000"/>
              </a:lnSpc>
              <a:spcBef>
                <a:spcPts val="0"/>
              </a:spcBef>
              <a:spcAft>
                <a:spcPts val="0"/>
              </a:spcAft>
              <a:buClr>
                <a:srgbClr val="000000"/>
              </a:buClr>
              <a:buSzPts val="2800"/>
              <a:buFont typeface="Georgia"/>
              <a:buNone/>
              <a:defRPr sz="2800" b="0" i="0" u="none" strike="noStrike" cap="none">
                <a:solidFill>
                  <a:srgbClr val="000000"/>
                </a:solidFill>
                <a:latin typeface="Georgia"/>
                <a:ea typeface="Georgia"/>
                <a:cs typeface="Georgia"/>
                <a:sym typeface="Georgia"/>
              </a:defRPr>
            </a:lvl5pPr>
            <a:lvl6pPr marR="0" lvl="5" algn="l" rtl="0">
              <a:lnSpc>
                <a:spcPct val="100000"/>
              </a:lnSpc>
              <a:spcBef>
                <a:spcPts val="0"/>
              </a:spcBef>
              <a:spcAft>
                <a:spcPts val="0"/>
              </a:spcAft>
              <a:buClr>
                <a:srgbClr val="000000"/>
              </a:buClr>
              <a:buSzPts val="2800"/>
              <a:buFont typeface="Georgia"/>
              <a:buNone/>
              <a:defRPr sz="2800" b="0" i="0" u="none" strike="noStrike" cap="none">
                <a:solidFill>
                  <a:srgbClr val="000000"/>
                </a:solidFill>
                <a:latin typeface="Georgia"/>
                <a:ea typeface="Georgia"/>
                <a:cs typeface="Georgia"/>
                <a:sym typeface="Georgia"/>
              </a:defRPr>
            </a:lvl6pPr>
            <a:lvl7pPr marR="0" lvl="6" algn="l" rtl="0">
              <a:lnSpc>
                <a:spcPct val="100000"/>
              </a:lnSpc>
              <a:spcBef>
                <a:spcPts val="0"/>
              </a:spcBef>
              <a:spcAft>
                <a:spcPts val="0"/>
              </a:spcAft>
              <a:buClr>
                <a:srgbClr val="000000"/>
              </a:buClr>
              <a:buSzPts val="2800"/>
              <a:buFont typeface="Georgia"/>
              <a:buNone/>
              <a:defRPr sz="2800" b="0" i="0" u="none" strike="noStrike" cap="none">
                <a:solidFill>
                  <a:srgbClr val="000000"/>
                </a:solidFill>
                <a:latin typeface="Georgia"/>
                <a:ea typeface="Georgia"/>
                <a:cs typeface="Georgia"/>
                <a:sym typeface="Georgia"/>
              </a:defRPr>
            </a:lvl7pPr>
            <a:lvl8pPr marR="0" lvl="7" algn="l" rtl="0">
              <a:lnSpc>
                <a:spcPct val="100000"/>
              </a:lnSpc>
              <a:spcBef>
                <a:spcPts val="0"/>
              </a:spcBef>
              <a:spcAft>
                <a:spcPts val="0"/>
              </a:spcAft>
              <a:buClr>
                <a:srgbClr val="000000"/>
              </a:buClr>
              <a:buSzPts val="2800"/>
              <a:buFont typeface="Georgia"/>
              <a:buNone/>
              <a:defRPr sz="2800" b="0" i="0" u="none" strike="noStrike" cap="none">
                <a:solidFill>
                  <a:srgbClr val="000000"/>
                </a:solidFill>
                <a:latin typeface="Georgia"/>
                <a:ea typeface="Georgia"/>
                <a:cs typeface="Georgia"/>
                <a:sym typeface="Georgia"/>
              </a:defRPr>
            </a:lvl8pPr>
            <a:lvl9pPr marR="0" lvl="8" algn="l" rtl="0">
              <a:lnSpc>
                <a:spcPct val="100000"/>
              </a:lnSpc>
              <a:spcBef>
                <a:spcPts val="0"/>
              </a:spcBef>
              <a:spcAft>
                <a:spcPts val="0"/>
              </a:spcAft>
              <a:buClr>
                <a:srgbClr val="000000"/>
              </a:buClr>
              <a:buSzPts val="2800"/>
              <a:buFont typeface="Georgia"/>
              <a:buNone/>
              <a:defRPr sz="2800" b="0" i="0" u="none" strike="noStrike" cap="none">
                <a:solidFill>
                  <a:srgbClr val="000000"/>
                </a:solidFill>
                <a:latin typeface="Georgia"/>
                <a:ea typeface="Georgia"/>
                <a:cs typeface="Georgia"/>
                <a:sym typeface="Georgia"/>
              </a:defRPr>
            </a:lvl9pPr>
          </a:lstStyle>
          <a:p>
            <a:endParaRPr/>
          </a:p>
        </p:txBody>
      </p:sp>
      <p:sp>
        <p:nvSpPr>
          <p:cNvPr id="97" name="Google Shape;9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Georgia"/>
              <a:buChar char="●"/>
              <a:defRPr sz="1800" b="0" i="0" u="none" strike="noStrike" cap="none">
                <a:solidFill>
                  <a:srgbClr val="000000"/>
                </a:solidFill>
                <a:latin typeface="Georgia"/>
                <a:ea typeface="Georgia"/>
                <a:cs typeface="Georgia"/>
                <a:sym typeface="Georgia"/>
              </a:defRPr>
            </a:lvl1pPr>
            <a:lvl2pPr marL="914400" marR="0" lvl="1"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2pPr>
            <a:lvl3pPr marL="1371600" marR="0" lvl="2"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3pPr>
            <a:lvl4pPr marL="1828800" marR="0" lvl="3"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4pPr>
            <a:lvl5pPr marL="2286000" marR="0" lvl="4"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5pPr>
            <a:lvl6pPr marL="2743200" marR="0" lvl="5"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6pPr>
            <a:lvl7pPr marL="3200400" marR="0" lvl="6"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7pPr>
            <a:lvl8pPr marL="3657600" marR="0" lvl="7" indent="-317500" algn="l" rtl="0">
              <a:lnSpc>
                <a:spcPct val="115000"/>
              </a:lnSpc>
              <a:spcBef>
                <a:spcPts val="1600"/>
              </a:spcBef>
              <a:spcAft>
                <a:spcPts val="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8pPr>
            <a:lvl9pPr marL="4114800" marR="0" lvl="8" indent="-317500" algn="l" rtl="0">
              <a:lnSpc>
                <a:spcPct val="115000"/>
              </a:lnSpc>
              <a:spcBef>
                <a:spcPts val="1600"/>
              </a:spcBef>
              <a:spcAft>
                <a:spcPts val="1600"/>
              </a:spcAft>
              <a:buClr>
                <a:srgbClr val="000000"/>
              </a:buClr>
              <a:buSzPts val="1400"/>
              <a:buFont typeface="Georgia"/>
              <a:buChar char="■"/>
              <a:defRPr sz="1400" b="0" i="0" u="none" strike="noStrike" cap="none">
                <a:solidFill>
                  <a:srgbClr val="000000"/>
                </a:solidFill>
                <a:latin typeface="Georgia"/>
                <a:ea typeface="Georgia"/>
                <a:cs typeface="Georgia"/>
                <a:sym typeface="Georgia"/>
              </a:defRPr>
            </a:lvl9pPr>
          </a:lstStyle>
          <a:p>
            <a:endParaRPr/>
          </a:p>
        </p:txBody>
      </p:sp>
      <p:sp>
        <p:nvSpPr>
          <p:cNvPr id="98" name="Google Shape;9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7"/>
          <p:cNvSpPr txBox="1">
            <a:spLocks noGrp="1"/>
          </p:cNvSpPr>
          <p:nvPr>
            <p:ph type="subTitle" idx="1"/>
          </p:nvPr>
        </p:nvSpPr>
        <p:spPr>
          <a:xfrm>
            <a:off x="311700" y="23007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b="1">
                <a:solidFill>
                  <a:srgbClr val="000000"/>
                </a:solidFill>
                <a:latin typeface="Times New Roman"/>
                <a:ea typeface="Times New Roman"/>
                <a:cs typeface="Times New Roman"/>
                <a:sym typeface="Times New Roman"/>
              </a:rPr>
              <a:t>Молекулалық биологияға кіріспе</a:t>
            </a:r>
            <a:endParaRPr b="1">
              <a:solidFill>
                <a:srgbClr val="000000"/>
              </a:solidFill>
              <a:latin typeface="Times New Roman"/>
              <a:ea typeface="Times New Roman"/>
              <a:cs typeface="Times New Roman"/>
              <a:sym typeface="Times New Roman"/>
            </a:endParaRPr>
          </a:p>
        </p:txBody>
      </p:sp>
      <p:sp>
        <p:nvSpPr>
          <p:cNvPr id="145" name="Google Shape;145;p37"/>
          <p:cNvSpPr txBox="1"/>
          <p:nvPr/>
        </p:nvSpPr>
        <p:spPr>
          <a:xfrm>
            <a:off x="152400" y="152400"/>
            <a:ext cx="8733000" cy="180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Times New Roman"/>
                <a:ea typeface="Times New Roman"/>
                <a:cs typeface="Times New Roman"/>
                <a:sym typeface="Times New Roman"/>
              </a:rPr>
              <a:t>әл-Фараби атындағы Қазақ Ұлттық университеті</a:t>
            </a:r>
            <a:endParaRPr sz="1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Times New Roman"/>
                <a:ea typeface="Times New Roman"/>
                <a:cs typeface="Times New Roman"/>
                <a:sym typeface="Times New Roman"/>
              </a:rPr>
              <a:t>Жоғарғы медицина мектебі</a:t>
            </a:r>
            <a:endParaRPr sz="2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a:t>Гриффит эксперименті : нәтижесі</a:t>
            </a:r>
            <a:endParaRPr/>
          </a:p>
          <a:p>
            <a:pPr marL="0" lvl="0" indent="0" algn="ctr" rtl="0">
              <a:lnSpc>
                <a:spcPct val="100000"/>
              </a:lnSpc>
              <a:spcBef>
                <a:spcPts val="0"/>
              </a:spcBef>
              <a:spcAft>
                <a:spcPts val="0"/>
              </a:spcAft>
              <a:buSzPts val="2800"/>
              <a:buNone/>
            </a:pPr>
            <a:endParaRPr/>
          </a:p>
        </p:txBody>
      </p:sp>
      <p:sp>
        <p:nvSpPr>
          <p:cNvPr id="214" name="Google Shape;214;p48"/>
          <p:cNvSpPr txBox="1">
            <a:spLocks noGrp="1"/>
          </p:cNvSpPr>
          <p:nvPr>
            <p:ph type="body" idx="1"/>
          </p:nvPr>
        </p:nvSpPr>
        <p:spPr>
          <a:xfrm>
            <a:off x="4898525" y="1112325"/>
            <a:ext cx="3933900" cy="36285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a:t>1.	Қандай өңдеу параметрлері бастысы элементі (контроль) болып табылады. Жауапыңызды түсіндіріңіз. </a:t>
            </a:r>
            <a:endParaRPr/>
          </a:p>
          <a:p>
            <a:pPr marL="0" lvl="0" indent="457200" algn="just" rtl="0">
              <a:lnSpc>
                <a:spcPct val="100000"/>
              </a:lnSpc>
              <a:spcBef>
                <a:spcPts val="0"/>
              </a:spcBef>
              <a:spcAft>
                <a:spcPts val="0"/>
              </a:spcAft>
              <a:buSzPts val="1800"/>
              <a:buNone/>
            </a:pPr>
            <a:endParaRPr/>
          </a:p>
          <a:p>
            <a:pPr marL="0" lvl="0" indent="457200" algn="just" rtl="0">
              <a:lnSpc>
                <a:spcPct val="100000"/>
              </a:lnSpc>
              <a:spcBef>
                <a:spcPts val="0"/>
              </a:spcBef>
              <a:spcAft>
                <a:spcPts val="0"/>
              </a:spcAft>
              <a:buSzPts val="1800"/>
              <a:buNone/>
            </a:pPr>
            <a:r>
              <a:rPr lang="ru"/>
              <a:t>2.	Нәтижелердің қайсысы кенеттен- күтпеген болды?</a:t>
            </a:r>
            <a:endParaRPr/>
          </a:p>
          <a:p>
            <a:pPr marL="0" lvl="0" indent="0" algn="just" rtl="0">
              <a:lnSpc>
                <a:spcPct val="100000"/>
              </a:lnSpc>
              <a:spcBef>
                <a:spcPts val="0"/>
              </a:spcBef>
              <a:spcAft>
                <a:spcPts val="0"/>
              </a:spcAft>
              <a:buSzPts val="1800"/>
              <a:buNone/>
            </a:pPr>
            <a:endParaRPr/>
          </a:p>
          <a:p>
            <a:pPr marL="0" lvl="0" indent="457200" algn="just" rtl="0">
              <a:lnSpc>
                <a:spcPct val="100000"/>
              </a:lnSpc>
              <a:spcBef>
                <a:spcPts val="0"/>
              </a:spcBef>
              <a:spcAft>
                <a:spcPts val="0"/>
              </a:spcAft>
              <a:buSzPts val="1800"/>
              <a:buNone/>
            </a:pPr>
            <a:r>
              <a:rPr lang="ru"/>
              <a:t>3.	Байқалған нәтижені түсіндіретін кем дегенде екі гипотезаны ұсыныңыз.</a:t>
            </a: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p:txBody>
      </p:sp>
      <p:pic>
        <p:nvPicPr>
          <p:cNvPr id="215" name="Google Shape;215;p48"/>
          <p:cNvPicPr preferRelativeResize="0"/>
          <p:nvPr/>
        </p:nvPicPr>
        <p:blipFill rotWithShape="1">
          <a:blip r:embed="rId3">
            <a:alphaModFix/>
          </a:blip>
          <a:srcRect/>
          <a:stretch/>
        </p:blipFill>
        <p:spPr>
          <a:xfrm>
            <a:off x="336797" y="1170125"/>
            <a:ext cx="4508006" cy="30664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9"/>
          <p:cNvSpPr txBox="1">
            <a:spLocks noGrp="1"/>
          </p:cNvSpPr>
          <p:nvPr>
            <p:ph type="title"/>
          </p:nvPr>
        </p:nvSpPr>
        <p:spPr>
          <a:xfrm>
            <a:off x="311700" y="445025"/>
            <a:ext cx="62022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a:t>Фридрих Мишер (1869)</a:t>
            </a:r>
            <a:endParaRPr/>
          </a:p>
        </p:txBody>
      </p:sp>
      <p:sp>
        <p:nvSpPr>
          <p:cNvPr id="221" name="Google Shape;221;p49"/>
          <p:cNvSpPr txBox="1">
            <a:spLocks noGrp="1"/>
          </p:cNvSpPr>
          <p:nvPr>
            <p:ph type="body" idx="1"/>
          </p:nvPr>
        </p:nvSpPr>
        <p:spPr>
          <a:xfrm>
            <a:off x="311700" y="1152475"/>
            <a:ext cx="6518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ru">
                <a:solidFill>
                  <a:schemeClr val="dk1"/>
                </a:solidFill>
                <a:highlight>
                  <a:srgbClr val="FFFFFF"/>
                </a:highlight>
                <a:latin typeface="Times New Roman"/>
                <a:ea typeface="Times New Roman"/>
                <a:cs typeface="Times New Roman"/>
                <a:sym typeface="Times New Roman"/>
              </a:rPr>
              <a:t>Нуклеин қышқылдарын клетка ядросында 1869 жылы Швейцария физиологы Фридрих Мишер тапқан. Бұл жаңалық өте маңызды және осы жерде Ф. Мишердің өз тәжірибесін сипаттаған: «Ірің клеткаларын әлсіз негіздік ерітіндімен өңдеу арқылы мен ерітіндіні бейтараптандыру нәтижесінде қарапайым тұз ерітіндісінде де, тұз қышқылының ерітіндісінде де, суда да, сірке қышқылында да ерімейтін, қазіргі кезге дейін белгілі белоктардың біріне де жатпайтын тұнба алдым». Бұл табылған затты Ф. Мишер </a:t>
            </a:r>
            <a:r>
              <a:rPr lang="ru" b="1">
                <a:solidFill>
                  <a:schemeClr val="dk1"/>
                </a:solidFill>
                <a:highlight>
                  <a:srgbClr val="FFFFFF"/>
                </a:highlight>
                <a:latin typeface="Times New Roman"/>
                <a:ea typeface="Times New Roman"/>
                <a:cs typeface="Times New Roman"/>
                <a:sym typeface="Times New Roman"/>
              </a:rPr>
              <a:t>«нуклеин»</a:t>
            </a:r>
            <a:r>
              <a:rPr lang="ru">
                <a:solidFill>
                  <a:schemeClr val="dk1"/>
                </a:solidFill>
                <a:highlight>
                  <a:srgbClr val="FFFFFF"/>
                </a:highlight>
                <a:latin typeface="Times New Roman"/>
                <a:ea typeface="Times New Roman"/>
                <a:cs typeface="Times New Roman"/>
                <a:sym typeface="Times New Roman"/>
              </a:rPr>
              <a:t> деп атады. Ол ДНҚ молекуласын ашқанын және ДНҚ молекуласын зерттеуге жол ашқанын білмеді.</a:t>
            </a:r>
            <a:endParaRPr>
              <a:latin typeface="Times New Roman"/>
              <a:ea typeface="Times New Roman"/>
              <a:cs typeface="Times New Roman"/>
              <a:sym typeface="Times New Roman"/>
            </a:endParaRPr>
          </a:p>
        </p:txBody>
      </p:sp>
      <p:pic>
        <p:nvPicPr>
          <p:cNvPr id="222" name="Google Shape;222;p49"/>
          <p:cNvPicPr preferRelativeResize="0"/>
          <p:nvPr/>
        </p:nvPicPr>
        <p:blipFill rotWithShape="1">
          <a:blip r:embed="rId3">
            <a:alphaModFix/>
          </a:blip>
          <a:srcRect/>
          <a:stretch/>
        </p:blipFill>
        <p:spPr>
          <a:xfrm>
            <a:off x="7038000" y="1206400"/>
            <a:ext cx="2012000" cy="268264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0"/>
          <p:cNvSpPr txBox="1">
            <a:spLocks noGrp="1"/>
          </p:cNvSpPr>
          <p:nvPr>
            <p:ph type="title"/>
          </p:nvPr>
        </p:nvSpPr>
        <p:spPr>
          <a:xfrm>
            <a:off x="948850" y="312450"/>
            <a:ext cx="7494000" cy="83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800"/>
              </a:spcBef>
              <a:spcAft>
                <a:spcPts val="400"/>
              </a:spcAft>
              <a:buSzPts val="2800"/>
              <a:buNone/>
            </a:pPr>
            <a:r>
              <a:rPr lang="ru" sz="2400">
                <a:solidFill>
                  <a:schemeClr val="dk1"/>
                </a:solidFill>
              </a:rPr>
              <a:t>Эйвери, МакЛеода және МакКарти тәжірибесі </a:t>
            </a:r>
            <a:r>
              <a:rPr lang="ru" sz="2400"/>
              <a:t>(1944)</a:t>
            </a:r>
            <a:endParaRPr sz="2400"/>
          </a:p>
        </p:txBody>
      </p:sp>
      <p:sp>
        <p:nvSpPr>
          <p:cNvPr id="228" name="Google Shape;228;p50"/>
          <p:cNvSpPr txBox="1">
            <a:spLocks noGrp="1"/>
          </p:cNvSpPr>
          <p:nvPr>
            <p:ph type="body" idx="1"/>
          </p:nvPr>
        </p:nvSpPr>
        <p:spPr>
          <a:xfrm>
            <a:off x="558050" y="1594825"/>
            <a:ext cx="5723100" cy="291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
                <a:solidFill>
                  <a:schemeClr val="dk1"/>
                </a:solidFill>
              </a:rPr>
              <a:t>Уақыт өте келе генетикалық ақпаратты наруыздар емес дәл осы ДНҚ тасымалдайтындығын дәлелдеді. Бұл ашылудың ең бірінші дәлелі О. Эвери, Колина Мак-Леода и Маклин Мак-Картидің бактериялардың трансформациясы (1944 жыл) тәжірбиесі болды.</a:t>
            </a:r>
            <a:endParaRPr>
              <a:solidFill>
                <a:schemeClr val="dk1"/>
              </a:solidFill>
            </a:endParaRPr>
          </a:p>
          <a:p>
            <a:pPr marL="0" lvl="0" indent="0" algn="l" rtl="0">
              <a:lnSpc>
                <a:spcPct val="115000"/>
              </a:lnSpc>
              <a:spcBef>
                <a:spcPts val="0"/>
              </a:spcBef>
              <a:spcAft>
                <a:spcPts val="1600"/>
              </a:spcAft>
              <a:buSzPts val="1800"/>
              <a:buNone/>
            </a:pPr>
            <a:r>
              <a:rPr lang="ru">
                <a:solidFill>
                  <a:schemeClr val="dk1"/>
                </a:solidFill>
              </a:rPr>
              <a:t>Олар капсулалы ақуыздармен немесе полисахаридтермен немесе ДНҚы-мен капсуласы жоқ пневмококкты араластырады.</a:t>
            </a:r>
            <a:endParaRPr/>
          </a:p>
        </p:txBody>
      </p:sp>
      <p:pic>
        <p:nvPicPr>
          <p:cNvPr id="229" name="Google Shape;229;p50"/>
          <p:cNvPicPr preferRelativeResize="0"/>
          <p:nvPr/>
        </p:nvPicPr>
        <p:blipFill rotWithShape="1">
          <a:blip r:embed="rId3">
            <a:alphaModFix/>
          </a:blip>
          <a:srcRect/>
          <a:stretch/>
        </p:blipFill>
        <p:spPr>
          <a:xfrm>
            <a:off x="6742425" y="1594825"/>
            <a:ext cx="2092800" cy="2596532"/>
          </a:xfrm>
          <a:prstGeom prst="rect">
            <a:avLst/>
          </a:prstGeom>
          <a:noFill/>
          <a:ln>
            <a:noFill/>
          </a:ln>
        </p:spPr>
      </p:pic>
      <p:sp>
        <p:nvSpPr>
          <p:cNvPr id="230" name="Google Shape;230;p50"/>
          <p:cNvSpPr txBox="1"/>
          <p:nvPr/>
        </p:nvSpPr>
        <p:spPr>
          <a:xfrm>
            <a:off x="6814575" y="4222900"/>
            <a:ext cx="2092800" cy="44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Cambria"/>
                <a:ea typeface="Cambria"/>
                <a:cs typeface="Cambria"/>
                <a:sym typeface="Cambria"/>
              </a:rPr>
              <a:t>Эвери  лабораторияда</a:t>
            </a:r>
            <a:endParaRPr sz="1400" b="0" i="0" u="none" strike="noStrike" cap="none">
              <a:solidFill>
                <a:srgbClr val="000000"/>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a:t>Эвери тәжірибесі : нәтижелер</a:t>
            </a:r>
            <a:endParaRPr/>
          </a:p>
        </p:txBody>
      </p:sp>
      <p:sp>
        <p:nvSpPr>
          <p:cNvPr id="236" name="Google Shape;236;p51"/>
          <p:cNvSpPr txBox="1">
            <a:spLocks noGrp="1"/>
          </p:cNvSpPr>
          <p:nvPr>
            <p:ph type="body" idx="1"/>
          </p:nvPr>
        </p:nvSpPr>
        <p:spPr>
          <a:xfrm>
            <a:off x="4629350" y="1112325"/>
            <a:ext cx="4203000" cy="36285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b="1"/>
              <a:t>Көрсетілген мәліметтерден қандай тұжырым жасауға болады? </a:t>
            </a:r>
            <a:endParaRPr/>
          </a:p>
          <a:p>
            <a:pPr marL="0" lvl="0" indent="45720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p:txBody>
      </p:sp>
      <p:pic>
        <p:nvPicPr>
          <p:cNvPr id="237" name="Google Shape;237;p51"/>
          <p:cNvPicPr preferRelativeResize="0"/>
          <p:nvPr/>
        </p:nvPicPr>
        <p:blipFill rotWithShape="1">
          <a:blip r:embed="rId3">
            <a:alphaModFix/>
          </a:blip>
          <a:srcRect/>
          <a:stretch/>
        </p:blipFill>
        <p:spPr>
          <a:xfrm>
            <a:off x="152400" y="1170125"/>
            <a:ext cx="4324550" cy="344651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52"/>
          <p:cNvSpPr txBox="1">
            <a:spLocks noGrp="1"/>
          </p:cNvSpPr>
          <p:nvPr>
            <p:ph type="title"/>
          </p:nvPr>
        </p:nvSpPr>
        <p:spPr>
          <a:xfrm>
            <a:off x="311700" y="169475"/>
            <a:ext cx="8520600" cy="648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800"/>
              </a:spcBef>
              <a:spcAft>
                <a:spcPts val="400"/>
              </a:spcAft>
              <a:buSzPts val="2800"/>
              <a:buNone/>
            </a:pPr>
            <a:r>
              <a:rPr lang="ru" sz="3000">
                <a:solidFill>
                  <a:schemeClr val="dk1"/>
                </a:solidFill>
              </a:rPr>
              <a:t>Херши және Чейз тәжірибесі</a:t>
            </a:r>
            <a:r>
              <a:rPr lang="ru" sz="3000"/>
              <a:t> (1952)</a:t>
            </a:r>
            <a:endParaRPr sz="3000"/>
          </a:p>
        </p:txBody>
      </p:sp>
      <p:sp>
        <p:nvSpPr>
          <p:cNvPr id="243" name="Google Shape;243;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sz="1400"/>
              <a:t>Бактериофаг T4 өзінің бактериялық қожайына бекінеді және оның жүздеген вирустарды шығаратын инфекцияны бастау үшін ДНҚ-ны енгізеді. 1952 жылы Альфред Херши мен Марта Чейз:</a:t>
            </a:r>
            <a:endParaRPr sz="1400"/>
          </a:p>
          <a:p>
            <a:pPr marL="0" lvl="0" indent="457200" algn="just" rtl="0">
              <a:lnSpc>
                <a:spcPct val="100000"/>
              </a:lnSpc>
              <a:spcBef>
                <a:spcPts val="0"/>
              </a:spcBef>
              <a:spcAft>
                <a:spcPts val="0"/>
              </a:spcAft>
              <a:buSzPts val="1800"/>
              <a:buNone/>
            </a:pPr>
            <a:r>
              <a:rPr lang="ru" sz="1400"/>
              <a:t>(1) T4 бактериофагының ДНҚ-сын қолдану  </a:t>
            </a:r>
            <a:r>
              <a:rPr lang="ru" sz="1400" baseline="30000"/>
              <a:t>32</a:t>
            </a:r>
            <a:r>
              <a:rPr lang="ru" sz="1400"/>
              <a:t>PO</a:t>
            </a:r>
            <a:r>
              <a:rPr lang="ru" sz="1400" baseline="-25000"/>
              <a:t>4</a:t>
            </a:r>
            <a:r>
              <a:rPr lang="ru" sz="1400" baseline="30000"/>
              <a:t>3–</a:t>
            </a:r>
            <a:r>
              <a:rPr lang="ru" sz="1400"/>
              <a:t> және ақуыз көмегімен радиоактивті</a:t>
            </a:r>
            <a:r>
              <a:rPr lang="ru" sz="1400">
                <a:solidFill>
                  <a:schemeClr val="dk1"/>
                </a:solidFill>
              </a:rPr>
              <a:t> </a:t>
            </a:r>
            <a:r>
              <a:rPr lang="ru" sz="1400"/>
              <a:t> </a:t>
            </a:r>
            <a:r>
              <a:rPr lang="ru" sz="1400" baseline="30000"/>
              <a:t>35</a:t>
            </a:r>
            <a:r>
              <a:rPr lang="ru" sz="1400"/>
              <a:t>S-метионинмен белгіленген радиоактивті. </a:t>
            </a:r>
            <a:endParaRPr sz="1400"/>
          </a:p>
          <a:p>
            <a:pPr marL="0" lvl="0" indent="457200" algn="just" rtl="0">
              <a:lnSpc>
                <a:spcPct val="100000"/>
              </a:lnSpc>
              <a:spcBef>
                <a:spcPts val="0"/>
              </a:spcBef>
              <a:spcAft>
                <a:spcPts val="0"/>
              </a:spcAft>
              <a:buSzPts val="1800"/>
              <a:buNone/>
            </a:pPr>
            <a:r>
              <a:rPr lang="ru" sz="1400"/>
              <a:t>(2) олар бактериофагпен белгіленген бактериофагды араластырып, аз уақыттан кейін бактериялардан T4 бөлуі үшін блендерді қатты араластырды.</a:t>
            </a:r>
            <a:endParaRPr sz="1400"/>
          </a:p>
          <a:p>
            <a:pPr marL="0" lvl="0" indent="457200" algn="just" rtl="0">
              <a:lnSpc>
                <a:spcPct val="100000"/>
              </a:lnSpc>
              <a:spcBef>
                <a:spcPts val="0"/>
              </a:spcBef>
              <a:spcAft>
                <a:spcPts val="0"/>
              </a:spcAft>
              <a:buSzPts val="1800"/>
              <a:buNone/>
            </a:pPr>
            <a:r>
              <a:rPr lang="ru" sz="1400"/>
              <a:t>(3) вирустарды бактериялардан центрифугимен бөліп алады.</a:t>
            </a:r>
            <a:endParaRPr sz="1400"/>
          </a:p>
          <a:p>
            <a:pPr marL="0" lvl="0" indent="457200" algn="just" rtl="0">
              <a:lnSpc>
                <a:spcPct val="100000"/>
              </a:lnSpc>
              <a:spcBef>
                <a:spcPts val="0"/>
              </a:spcBef>
              <a:spcAft>
                <a:spcPts val="0"/>
              </a:spcAft>
              <a:buSzPts val="1800"/>
              <a:buNone/>
            </a:pPr>
            <a:r>
              <a:rPr lang="ru" sz="1400"/>
              <a:t>(4) бактериялардың </a:t>
            </a:r>
            <a:r>
              <a:rPr lang="ru" sz="1400" baseline="30000"/>
              <a:t>32</a:t>
            </a:r>
            <a:r>
              <a:rPr lang="ru" sz="1400"/>
              <a:t>P тегтердің 30% -ын қамтитынын көрсетті, бірақ </a:t>
            </a:r>
            <a:r>
              <a:rPr lang="ru" sz="1400" baseline="30000"/>
              <a:t>35</a:t>
            </a:r>
            <a:r>
              <a:rPr lang="ru" sz="1400"/>
              <a:t>S тегінде болмады. Бактериофагтар жасушадан шыққан кезде, оларда  </a:t>
            </a:r>
            <a:r>
              <a:rPr lang="ru" sz="1400" baseline="30000"/>
              <a:t>32</a:t>
            </a:r>
            <a:r>
              <a:rPr lang="ru" sz="1400"/>
              <a:t>P бар болды, алайда </a:t>
            </a:r>
            <a:r>
              <a:rPr lang="ru" sz="1400" baseline="30000"/>
              <a:t>35</a:t>
            </a:r>
            <a:r>
              <a:rPr lang="ru" sz="1400"/>
              <a:t>S болмады</a:t>
            </a:r>
            <a:endParaRPr sz="1400"/>
          </a:p>
          <a:p>
            <a:pPr marL="0" lvl="0" indent="457200" algn="just" rtl="0">
              <a:lnSpc>
                <a:spcPct val="100000"/>
              </a:lnSpc>
              <a:spcBef>
                <a:spcPts val="0"/>
              </a:spcBef>
              <a:spcAft>
                <a:spcPts val="0"/>
              </a:spcAft>
              <a:buSzPts val="1800"/>
              <a:buNone/>
            </a:pPr>
            <a:r>
              <a:rPr lang="ru" sz="1400" b="1"/>
              <a:t>Бұл эксперимент протеин емес, ДНҚ генетикалық материал екенін қалай көрсетеді? </a:t>
            </a:r>
            <a:r>
              <a:rPr lang="ru" sz="1400"/>
              <a:t>(назар аударыңыз, бактериофагтың T4 құрамында тек ақуыз және ДНҚ бар.)</a:t>
            </a:r>
            <a:endParaRPr sz="1400"/>
          </a:p>
          <a:p>
            <a:pPr marL="0" lvl="0" indent="0" algn="just" rtl="0">
              <a:lnSpc>
                <a:spcPct val="100000"/>
              </a:lnSpc>
              <a:spcBef>
                <a:spcPts val="0"/>
              </a:spcBef>
              <a:spcAft>
                <a:spcPts val="0"/>
              </a:spcAft>
              <a:buSzPts val="1800"/>
              <a:buNone/>
            </a:pPr>
            <a:endParaRPr sz="1200"/>
          </a:p>
          <a:p>
            <a:pPr marL="0" lvl="0" indent="0" algn="just" rtl="0">
              <a:lnSpc>
                <a:spcPct val="100000"/>
              </a:lnSpc>
              <a:spcBef>
                <a:spcPts val="0"/>
              </a:spcBef>
              <a:spcAft>
                <a:spcPts val="0"/>
              </a:spcAft>
              <a:buClr>
                <a:schemeClr val="dk1"/>
              </a:buClr>
              <a:buSzPts val="1100"/>
              <a:buFont typeface="Arial"/>
              <a:buNone/>
            </a:pPr>
            <a:endParaRPr/>
          </a:p>
          <a:p>
            <a:pPr marL="0" lvl="0" indent="0" algn="just" rtl="0">
              <a:lnSpc>
                <a:spcPct val="100000"/>
              </a:lnSpc>
              <a:spcBef>
                <a:spcPts val="0"/>
              </a:spcBef>
              <a:spcAft>
                <a:spcPts val="0"/>
              </a:spcAft>
              <a:buClr>
                <a:schemeClr val="dk1"/>
              </a:buClr>
              <a:buSzPts val="1100"/>
              <a:buFont typeface="Arial"/>
              <a:buNone/>
            </a:pPr>
            <a:endParaRPr/>
          </a:p>
          <a:p>
            <a:pPr marL="0" lvl="0" indent="0" algn="just" rtl="0">
              <a:lnSpc>
                <a:spcPct val="100000"/>
              </a:lnSpc>
              <a:spcBef>
                <a:spcPts val="0"/>
              </a:spcBef>
              <a:spcAft>
                <a:spcPts val="0"/>
              </a:spcAft>
              <a:buSzPts val="1800"/>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53"/>
          <p:cNvPicPr preferRelativeResize="0"/>
          <p:nvPr/>
        </p:nvPicPr>
        <p:blipFill rotWithShape="1">
          <a:blip r:embed="rId3">
            <a:alphaModFix/>
          </a:blip>
          <a:srcRect/>
          <a:stretch/>
        </p:blipFill>
        <p:spPr>
          <a:xfrm>
            <a:off x="471407" y="152400"/>
            <a:ext cx="8201187" cy="48387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a:t>Чаргафф ережесі (1949)</a:t>
            </a:r>
            <a:endParaRPr/>
          </a:p>
        </p:txBody>
      </p:sp>
      <p:sp>
        <p:nvSpPr>
          <p:cNvPr id="254" name="Google Shape;254;p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Font typeface="Arial"/>
              <a:buChar char="●"/>
            </a:pPr>
            <a:r>
              <a:rPr lang="ru"/>
              <a:t>Адениндердің саны тиминдердің санына тең және гуаниндердің саны - цитозиндердің саны: А=Т, Г=Ц</a:t>
            </a:r>
            <a:endParaRPr/>
          </a:p>
          <a:p>
            <a:pPr marL="457200" lvl="0" indent="-298450" algn="l" rtl="0">
              <a:lnSpc>
                <a:spcPct val="115000"/>
              </a:lnSpc>
              <a:spcBef>
                <a:spcPts val="0"/>
              </a:spcBef>
              <a:spcAft>
                <a:spcPts val="0"/>
              </a:spcAft>
              <a:buClr>
                <a:schemeClr val="dk1"/>
              </a:buClr>
              <a:buSzPts val="1100"/>
              <a:buFont typeface="Arial"/>
              <a:buChar char="●"/>
            </a:pPr>
            <a:r>
              <a:rPr lang="ru"/>
              <a:t>Пуриндердің саны пиримидиндердің санына тең: А+Г=Т+Ц</a:t>
            </a:r>
            <a:endParaRPr/>
          </a:p>
          <a:p>
            <a:pPr marL="457200" lvl="0" indent="-298450" algn="l" rtl="0">
              <a:lnSpc>
                <a:spcPct val="115000"/>
              </a:lnSpc>
              <a:spcBef>
                <a:spcPts val="0"/>
              </a:spcBef>
              <a:spcAft>
                <a:spcPts val="0"/>
              </a:spcAft>
              <a:buClr>
                <a:schemeClr val="dk1"/>
              </a:buClr>
              <a:buSzPts val="1100"/>
              <a:buFont typeface="Arial"/>
              <a:buChar char="●"/>
            </a:pPr>
            <a:r>
              <a:rPr lang="ru"/>
              <a:t>Аденин мен цитозин саны гуанин мен тимин санына тең: А+Ц=Г+Т</a:t>
            </a:r>
            <a:endParaRPr/>
          </a:p>
          <a:p>
            <a:pPr marL="0" lvl="0" indent="0" algn="l" rtl="0">
              <a:lnSpc>
                <a:spcPct val="115000"/>
              </a:lnSpc>
              <a:spcBef>
                <a:spcPts val="1200"/>
              </a:spcBef>
              <a:spcAft>
                <a:spcPts val="0"/>
              </a:spcAft>
              <a:buClr>
                <a:schemeClr val="dk1"/>
              </a:buClr>
              <a:buSzPts val="1100"/>
              <a:buFont typeface="Arial"/>
              <a:buNone/>
            </a:pPr>
            <a:r>
              <a:rPr lang="ru"/>
              <a:t>Әр түрлі организмдердің ДНҚ құрамы комплементарлы негіздерінің жалпы саны бойынша ерекшеленеді. Комплементарлы нуклеотидтердің қатынасы әртүрлі ДНҚ молекулаларында әртүрлі болуы мүмкін. Кейбір ағзалардың ДНҚ-да аденин-тимин жұптары басым, ал басқаларында гуанин-цитозин басым. Чаргафф ережелері кез келген жағдайда орындалады.</a:t>
            </a:r>
            <a:endParaRPr/>
          </a:p>
          <a:p>
            <a:pPr marL="0" lvl="0" indent="0" algn="l" rtl="0">
              <a:lnSpc>
                <a:spcPct val="115000"/>
              </a:lnSpc>
              <a:spcBef>
                <a:spcPts val="0"/>
              </a:spcBef>
              <a:spcAft>
                <a:spcPts val="1600"/>
              </a:spcAft>
              <a:buSzPts val="1800"/>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a:t>Сұрақ</a:t>
            </a:r>
            <a:endParaRPr/>
          </a:p>
        </p:txBody>
      </p:sp>
      <p:sp>
        <p:nvSpPr>
          <p:cNvPr id="260" name="Google Shape;260;p5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ru"/>
              <a:t>Егер ДНҚ-да 21 % аденин болса, басқа нуклеотидтер пайызы (%) ДНҚ-да қандай болмақ?</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ru" sz="3000">
                <a:solidFill>
                  <a:schemeClr val="dk1"/>
                </a:solidFill>
              </a:rPr>
              <a:t>Морис Уилкинс және Розалинда Франклин</a:t>
            </a:r>
            <a:endParaRPr sz="3000"/>
          </a:p>
        </p:txBody>
      </p:sp>
      <p:sp>
        <p:nvSpPr>
          <p:cNvPr id="266" name="Google Shape;266;p5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ru">
                <a:solidFill>
                  <a:schemeClr val="dk1"/>
                </a:solidFill>
              </a:rPr>
              <a:t>1950-жылдардың басында Линус Полинг - Нобель сыйлығының лауреаты, американдық химик көптеген фибриллярлы ақуыздарға тән α-спираль құрылымын зерттеліп қойған және сол уақытта  ақпараттарға сәйкес фибриллер молекуласы болатын  ДНҚ құрылымын зерттеуге көшті. Бір мезетте  Король колледжінде Морис Уилкинс пен Розалинд Франклин бұл мәселені рентгендік талдау арқылы шешуге тырысты. Олардың жүргізген тәжірибелеріне ДНҚ таза препарататын дайындау үшін ұзақ және біршама еңбек кетті. Және ол үшін күрделі дифракция үлгілерін алу мүмкін болды. Алайда, осы суреттердің көмегімен ДНҚ молекуласының жалпы құрылымын ғана анықтай алдық, бұл егжей-тегжейлі емес таза ақуыз кристалдарын алу ғана мүмкін болады .</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57"/>
          <p:cNvPicPr preferRelativeResize="0"/>
          <p:nvPr/>
        </p:nvPicPr>
        <p:blipFill rotWithShape="1">
          <a:blip r:embed="rId3">
            <a:alphaModFix/>
          </a:blip>
          <a:srcRect/>
          <a:stretch/>
        </p:blipFill>
        <p:spPr>
          <a:xfrm>
            <a:off x="808798" y="0"/>
            <a:ext cx="7526402" cy="514349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0" algn="just" rtl="0">
              <a:lnSpc>
                <a:spcPct val="100000"/>
              </a:lnSpc>
              <a:spcBef>
                <a:spcPts val="0"/>
              </a:spcBef>
              <a:spcAft>
                <a:spcPts val="0"/>
              </a:spcAft>
              <a:buSzPts val="1800"/>
              <a:buNone/>
            </a:pPr>
            <a:r>
              <a:rPr lang="ru" sz="2400" b="1">
                <a:solidFill>
                  <a:schemeClr val="dk1"/>
                </a:solidFill>
                <a:latin typeface="Times New Roman"/>
                <a:ea typeface="Times New Roman"/>
                <a:cs typeface="Times New Roman"/>
                <a:sym typeface="Times New Roman"/>
              </a:rPr>
              <a:t>Оқуға арналған әдебиеттер тізімі: </a:t>
            </a:r>
            <a:endParaRPr sz="2400" b="1">
              <a:solidFill>
                <a:schemeClr val="dk1"/>
              </a:solidFill>
              <a:latin typeface="Times New Roman"/>
              <a:ea typeface="Times New Roman"/>
              <a:cs typeface="Times New Roman"/>
              <a:sym typeface="Times New Roman"/>
            </a:endParaRPr>
          </a:p>
          <a:p>
            <a:pPr marL="457200" lvl="0" indent="0" algn="just" rtl="0">
              <a:lnSpc>
                <a:spcPct val="100000"/>
              </a:lnSpc>
              <a:spcBef>
                <a:spcPts val="0"/>
              </a:spcBef>
              <a:spcAft>
                <a:spcPts val="0"/>
              </a:spcAft>
              <a:buSzPts val="1800"/>
              <a:buNone/>
            </a:pPr>
            <a:endParaRPr b="1">
              <a:solidFill>
                <a:schemeClr val="dk1"/>
              </a:solidFill>
              <a:latin typeface="Times New Roman"/>
              <a:ea typeface="Times New Roman"/>
              <a:cs typeface="Times New Roman"/>
              <a:sym typeface="Times New Roman"/>
            </a:endParaRPr>
          </a:p>
          <a:p>
            <a:pPr marL="457200" lvl="0" indent="-342900" algn="just" rtl="0">
              <a:lnSpc>
                <a:spcPct val="100000"/>
              </a:lnSpc>
              <a:spcBef>
                <a:spcPts val="0"/>
              </a:spcBef>
              <a:spcAft>
                <a:spcPts val="0"/>
              </a:spcAft>
              <a:buClr>
                <a:schemeClr val="dk1"/>
              </a:buClr>
              <a:buSzPts val="1800"/>
              <a:buFont typeface="Times New Roman"/>
              <a:buAutoNum type="arabicPeriod"/>
            </a:pPr>
            <a:r>
              <a:rPr lang="ru">
                <a:solidFill>
                  <a:schemeClr val="dk1"/>
                </a:solidFill>
                <a:highlight>
                  <a:srgbClr val="FFFFFF"/>
                </a:highlight>
                <a:latin typeface="Times New Roman"/>
                <a:ea typeface="Times New Roman"/>
                <a:cs typeface="Times New Roman"/>
                <a:sym typeface="Times New Roman"/>
              </a:rPr>
              <a:t>Қуандыков Е.Ө. 4 - 12 б.</a:t>
            </a:r>
            <a:r>
              <a:rPr lang="ru" i="1">
                <a:solidFill>
                  <a:schemeClr val="dk1"/>
                </a:solidFill>
                <a:latin typeface="Times New Roman"/>
                <a:ea typeface="Times New Roman"/>
                <a:cs typeface="Times New Roman"/>
                <a:sym typeface="Times New Roman"/>
              </a:rPr>
              <a:t> </a:t>
            </a:r>
            <a:endParaRPr i="1">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AutoNum type="arabicPeriod"/>
            </a:pPr>
            <a:r>
              <a:rPr lang="ru">
                <a:solidFill>
                  <a:schemeClr val="dk1"/>
                </a:solidFill>
                <a:latin typeface="Times New Roman"/>
                <a:ea typeface="Times New Roman"/>
                <a:cs typeface="Times New Roman"/>
                <a:sym typeface="Times New Roman"/>
              </a:rPr>
              <a:t>Жимулев И.Ф. 10-19 б. </a:t>
            </a:r>
            <a:endParaRPr>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AutoNum type="arabicPeriod"/>
            </a:pPr>
            <a:r>
              <a:rPr lang="ru">
                <a:solidFill>
                  <a:schemeClr val="dk1"/>
                </a:solidFill>
                <a:latin typeface="Times New Roman"/>
                <a:ea typeface="Times New Roman"/>
                <a:cs typeface="Times New Roman"/>
                <a:sym typeface="Times New Roman"/>
              </a:rPr>
              <a:t>Рис Э. 60-62 б. </a:t>
            </a:r>
            <a:endParaRPr i="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58"/>
          <p:cNvPicPr preferRelativeResize="0"/>
          <p:nvPr/>
        </p:nvPicPr>
        <p:blipFill rotWithShape="1">
          <a:blip r:embed="rId3">
            <a:alphaModFix/>
          </a:blip>
          <a:srcRect/>
          <a:stretch/>
        </p:blipFill>
        <p:spPr>
          <a:xfrm>
            <a:off x="1127850" y="793225"/>
            <a:ext cx="7163726" cy="4256726"/>
          </a:xfrm>
          <a:prstGeom prst="rect">
            <a:avLst/>
          </a:prstGeom>
          <a:noFill/>
          <a:ln>
            <a:noFill/>
          </a:ln>
        </p:spPr>
      </p:pic>
      <p:sp>
        <p:nvSpPr>
          <p:cNvPr id="277" name="Google Shape;277;p58"/>
          <p:cNvSpPr txBox="1"/>
          <p:nvPr/>
        </p:nvSpPr>
        <p:spPr>
          <a:xfrm>
            <a:off x="6035875" y="4568150"/>
            <a:ext cx="1970700" cy="291900"/>
          </a:xfrm>
          <a:prstGeom prst="rect">
            <a:avLst/>
          </a:prstGeom>
          <a:solidFill>
            <a:srgbClr val="D9D9D9"/>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A4C2F4"/>
              </a:highlight>
              <a:latin typeface="Cambria"/>
              <a:ea typeface="Cambria"/>
              <a:cs typeface="Cambria"/>
              <a:sym typeface="Cambria"/>
            </a:endParaRPr>
          </a:p>
        </p:txBody>
      </p:sp>
      <p:sp>
        <p:nvSpPr>
          <p:cNvPr id="278" name="Google Shape;278;p58"/>
          <p:cNvSpPr txBox="1"/>
          <p:nvPr/>
        </p:nvSpPr>
        <p:spPr>
          <a:xfrm>
            <a:off x="152400" y="152400"/>
            <a:ext cx="8750100" cy="300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dk1"/>
                </a:solidFill>
                <a:latin typeface="Cambria"/>
                <a:ea typeface="Cambria"/>
                <a:cs typeface="Cambria"/>
                <a:sym typeface="Cambria"/>
              </a:rPr>
              <a:t>Джеймс Уотсон және Френсис Крик (1953)</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a:t>ДНҚ құрылымы</a:t>
            </a:r>
            <a:endParaRPr/>
          </a:p>
        </p:txBody>
      </p:sp>
      <p:sp>
        <p:nvSpPr>
          <p:cNvPr id="284" name="Google Shape;284;p59"/>
          <p:cNvSpPr txBox="1">
            <a:spLocks noGrp="1"/>
          </p:cNvSpPr>
          <p:nvPr>
            <p:ph type="body" idx="1"/>
          </p:nvPr>
        </p:nvSpPr>
        <p:spPr>
          <a:xfrm>
            <a:off x="311700" y="1152475"/>
            <a:ext cx="8520600" cy="3592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AutoNum type="arabicPeriod"/>
            </a:pPr>
            <a:r>
              <a:rPr lang="ru" b="1"/>
              <a:t>ДНҚ-ның құрылыс блоктары нуклеотидтер болып табылады</a:t>
            </a:r>
            <a:endParaRPr b="1"/>
          </a:p>
          <a:p>
            <a:pPr marL="0" lvl="0" indent="0" algn="l" rtl="0">
              <a:lnSpc>
                <a:spcPct val="115000"/>
              </a:lnSpc>
              <a:spcBef>
                <a:spcPts val="1600"/>
              </a:spcBef>
              <a:spcAft>
                <a:spcPts val="0"/>
              </a:spcAft>
              <a:buSzPts val="1800"/>
              <a:buNone/>
            </a:pPr>
            <a:r>
              <a:rPr lang="ru">
                <a:solidFill>
                  <a:schemeClr val="dk1"/>
                </a:solidFill>
                <a:latin typeface="Georgia"/>
                <a:ea typeface="Georgia"/>
                <a:cs typeface="Georgia"/>
                <a:sym typeface="Georgia"/>
              </a:rPr>
              <a:t>Дезоксирибонуклеин қышқылы (ДНҚ) - тірі организмдердегі генетикалық ақпараттың ұрпақтан-ұрпаққа берілуін, сақталуын, дамуы мен қызметін қамтамасыз етуіне жауапты нуклеин қышқылының екі түрінің бірі.</a:t>
            </a:r>
            <a:endParaRPr>
              <a:solidFill>
                <a:schemeClr val="dk1"/>
              </a:solidFill>
              <a:latin typeface="Georgia"/>
              <a:ea typeface="Georgia"/>
              <a:cs typeface="Georgia"/>
              <a:sym typeface="Georgia"/>
            </a:endParaRPr>
          </a:p>
          <a:p>
            <a:pPr marL="0" lvl="0" indent="0" algn="just" rtl="0">
              <a:lnSpc>
                <a:spcPct val="100000"/>
              </a:lnSpc>
              <a:spcBef>
                <a:spcPts val="0"/>
              </a:spcBef>
              <a:spcAft>
                <a:spcPts val="0"/>
              </a:spcAft>
              <a:buSzPts val="1800"/>
              <a:buNone/>
            </a:pPr>
            <a:endParaRPr>
              <a:solidFill>
                <a:schemeClr val="dk1"/>
              </a:solidFill>
              <a:latin typeface="Georgia"/>
              <a:ea typeface="Georgia"/>
              <a:cs typeface="Georgia"/>
              <a:sym typeface="Georgia"/>
            </a:endParaRPr>
          </a:p>
          <a:p>
            <a:pPr marL="0" lvl="0" indent="457200" algn="just" rtl="0">
              <a:lnSpc>
                <a:spcPct val="100000"/>
              </a:lnSpc>
              <a:spcBef>
                <a:spcPts val="0"/>
              </a:spcBef>
              <a:spcAft>
                <a:spcPts val="0"/>
              </a:spcAft>
              <a:buClr>
                <a:schemeClr val="dk1"/>
              </a:buClr>
              <a:buSzPts val="1100"/>
              <a:buFont typeface="Arial"/>
              <a:buNone/>
            </a:pPr>
            <a:r>
              <a:rPr lang="ru">
                <a:solidFill>
                  <a:schemeClr val="dk1"/>
                </a:solidFill>
                <a:latin typeface="Georgia"/>
                <a:ea typeface="Georgia"/>
                <a:cs typeface="Georgia"/>
                <a:sym typeface="Georgia"/>
              </a:rPr>
              <a:t>а. Декоксирибозаның құрылымдық формуласын сызыңыз.</a:t>
            </a:r>
            <a:endParaRPr>
              <a:solidFill>
                <a:schemeClr val="dk1"/>
              </a:solidFill>
              <a:latin typeface="Georgia"/>
              <a:ea typeface="Georgia"/>
              <a:cs typeface="Georgia"/>
              <a:sym typeface="Georgia"/>
            </a:endParaRPr>
          </a:p>
          <a:p>
            <a:pPr marL="0" lvl="0" indent="457200" algn="just" rtl="0">
              <a:lnSpc>
                <a:spcPct val="100000"/>
              </a:lnSpc>
              <a:spcBef>
                <a:spcPts val="0"/>
              </a:spcBef>
              <a:spcAft>
                <a:spcPts val="0"/>
              </a:spcAft>
              <a:buClr>
                <a:schemeClr val="dk1"/>
              </a:buClr>
              <a:buSzPts val="1100"/>
              <a:buFont typeface="Arial"/>
              <a:buNone/>
            </a:pPr>
            <a:r>
              <a:rPr lang="ru">
                <a:solidFill>
                  <a:schemeClr val="dk1"/>
                </a:solidFill>
                <a:latin typeface="Georgia"/>
                <a:ea typeface="Georgia"/>
                <a:cs typeface="Georgia"/>
                <a:sym typeface="Georgia"/>
              </a:rPr>
              <a:t>b. Деоксирибоздағы көміртегі атомдары 1’ ден 5’-ке дейін саналады. Деоксирибозаның құрылымында көміртекті нөмірлерді көрсетіңіз.</a:t>
            </a:r>
            <a:endParaRPr>
              <a:solidFill>
                <a:schemeClr val="dk1"/>
              </a:solidFill>
              <a:latin typeface="Georgia"/>
              <a:ea typeface="Georgia"/>
              <a:cs typeface="Georgia"/>
              <a:sym typeface="Georgia"/>
            </a:endParaRPr>
          </a:p>
          <a:p>
            <a:pPr marL="0" lvl="0" indent="457200" algn="just" rtl="0">
              <a:lnSpc>
                <a:spcPct val="100000"/>
              </a:lnSpc>
              <a:spcBef>
                <a:spcPts val="0"/>
              </a:spcBef>
              <a:spcAft>
                <a:spcPts val="0"/>
              </a:spcAft>
              <a:buClr>
                <a:schemeClr val="dk1"/>
              </a:buClr>
              <a:buSzPts val="1100"/>
              <a:buFont typeface="Arial"/>
              <a:buNone/>
            </a:pPr>
            <a:r>
              <a:rPr lang="ru">
                <a:solidFill>
                  <a:schemeClr val="dk1"/>
                </a:solidFill>
                <a:latin typeface="Georgia"/>
                <a:ea typeface="Georgia"/>
                <a:cs typeface="Georgia"/>
                <a:sym typeface="Georgia"/>
              </a:rPr>
              <a:t>с. Фосфат тобы 5' көміртегіге қосылады. Фосфат тобын дезоксирозды құрылымға қосыңыз.</a:t>
            </a:r>
            <a:endParaRPr>
              <a:solidFill>
                <a:schemeClr val="dk1"/>
              </a:solidFill>
              <a:latin typeface="Georgia"/>
              <a:ea typeface="Georgia"/>
              <a:cs typeface="Georgia"/>
              <a:sym typeface="Georgia"/>
            </a:endParaRPr>
          </a:p>
          <a:p>
            <a:pPr marL="0" lvl="0" indent="457200" algn="just" rtl="0">
              <a:lnSpc>
                <a:spcPct val="100000"/>
              </a:lnSpc>
              <a:spcBef>
                <a:spcPts val="0"/>
              </a:spcBef>
              <a:spcAft>
                <a:spcPts val="0"/>
              </a:spcAft>
              <a:buClr>
                <a:schemeClr val="dk1"/>
              </a:buClr>
              <a:buSzPts val="1100"/>
              <a:buFont typeface="Arial"/>
              <a:buNone/>
            </a:pPr>
            <a:r>
              <a:rPr lang="ru">
                <a:solidFill>
                  <a:schemeClr val="dk1"/>
                </a:solidFill>
                <a:latin typeface="Georgia"/>
                <a:ea typeface="Georgia"/>
                <a:cs typeface="Georgia"/>
                <a:sym typeface="Georgia"/>
              </a:rPr>
              <a:t>d. Қандай көміртегі азот негізі бар?</a:t>
            </a:r>
            <a:endParaRPr>
              <a:solidFill>
                <a:schemeClr val="dk1"/>
              </a:solidFill>
              <a:latin typeface="Georgia"/>
              <a:ea typeface="Georgia"/>
              <a:cs typeface="Georgia"/>
              <a:sym typeface="Georgia"/>
            </a:endParaRPr>
          </a:p>
          <a:p>
            <a:pPr marL="0" lvl="0" indent="457200" algn="just" rtl="0">
              <a:lnSpc>
                <a:spcPct val="100000"/>
              </a:lnSpc>
              <a:spcBef>
                <a:spcPts val="0"/>
              </a:spcBef>
              <a:spcAft>
                <a:spcPts val="0"/>
              </a:spcAft>
              <a:buSzPts val="1800"/>
              <a:buNone/>
            </a:pPr>
            <a:endParaRPr>
              <a:solidFill>
                <a:schemeClr val="dk1"/>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60"/>
          <p:cNvSpPr txBox="1">
            <a:spLocks noGrp="1"/>
          </p:cNvSpPr>
          <p:nvPr>
            <p:ph type="body" idx="1"/>
          </p:nvPr>
        </p:nvSpPr>
        <p:spPr>
          <a:xfrm>
            <a:off x="311700" y="1152475"/>
            <a:ext cx="8520600" cy="11766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a:solidFill>
                  <a:schemeClr val="dk1"/>
                </a:solidFill>
              </a:rPr>
              <a:t>e.	ДНҚ-ның негіздерінің бірі - цитозин болып табылады. Құрылымға цитозин қосыңыз. (Мүмкін сізге төмендегі суретте көрсетілген цитозиннің кеңістіктік орналасуын өзгерту керек болады.)</a:t>
            </a:r>
            <a:endParaRPr>
              <a:solidFill>
                <a:schemeClr val="dk1"/>
              </a:solidFill>
            </a:endParaRPr>
          </a:p>
          <a:p>
            <a:pPr marL="0" lvl="0" indent="0" algn="just" rtl="0">
              <a:lnSpc>
                <a:spcPct val="100000"/>
              </a:lnSpc>
              <a:spcBef>
                <a:spcPts val="0"/>
              </a:spcBef>
              <a:spcAft>
                <a:spcPts val="0"/>
              </a:spcAft>
              <a:buSzPts val="1800"/>
              <a:buNone/>
            </a:pPr>
            <a:endParaRPr>
              <a:solidFill>
                <a:schemeClr val="dk1"/>
              </a:solidFill>
            </a:endParaRPr>
          </a:p>
        </p:txBody>
      </p:sp>
      <p:pic>
        <p:nvPicPr>
          <p:cNvPr id="290" name="Google Shape;290;p60"/>
          <p:cNvPicPr preferRelativeResize="0"/>
          <p:nvPr/>
        </p:nvPicPr>
        <p:blipFill rotWithShape="1">
          <a:blip r:embed="rId3">
            <a:alphaModFix/>
          </a:blip>
          <a:srcRect/>
          <a:stretch/>
        </p:blipFill>
        <p:spPr>
          <a:xfrm>
            <a:off x="669599" y="2322175"/>
            <a:ext cx="1708802" cy="2059325"/>
          </a:xfrm>
          <a:prstGeom prst="rect">
            <a:avLst/>
          </a:prstGeom>
          <a:noFill/>
          <a:ln>
            <a:noFill/>
          </a:ln>
        </p:spPr>
      </p:pic>
      <p:sp>
        <p:nvSpPr>
          <p:cNvPr id="291" name="Google Shape;291;p60"/>
          <p:cNvSpPr txBox="1">
            <a:spLocks noGrp="1"/>
          </p:cNvSpPr>
          <p:nvPr>
            <p:ph type="body" idx="1"/>
          </p:nvPr>
        </p:nvSpPr>
        <p:spPr>
          <a:xfrm>
            <a:off x="2839425" y="2371675"/>
            <a:ext cx="5992800" cy="16269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a:t>f.	Алынған құрылым нуклеотид деп аталады. ДНҚ - бұл байланыстырылған нуклеотидтер тізбегі. Бір-бірімен ковалентпен байланысқан екі нуклеотидті сызыңыз.</a:t>
            </a:r>
            <a:endParaRPr/>
          </a:p>
          <a:p>
            <a:pPr marL="0" lvl="0" indent="0" algn="just" rtl="0">
              <a:lnSpc>
                <a:spcPct val="100000"/>
              </a:lnSpc>
              <a:spcBef>
                <a:spcPts val="0"/>
              </a:spcBef>
              <a:spcAft>
                <a:spcPts val="0"/>
              </a:spcAft>
              <a:buSzPts val="1800"/>
              <a:buNone/>
            </a:pPr>
            <a:endParaRPr/>
          </a:p>
        </p:txBody>
      </p:sp>
      <p:sp>
        <p:nvSpPr>
          <p:cNvPr id="292" name="Google Shape;292;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a:solidFill>
                  <a:schemeClr val="dk1"/>
                </a:solidFill>
              </a:rPr>
              <a:t>ДНҚ құрылымы</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61"/>
          <p:cNvSpPr txBox="1">
            <a:spLocks noGrp="1"/>
          </p:cNvSpPr>
          <p:nvPr>
            <p:ph type="body" idx="1"/>
          </p:nvPr>
        </p:nvSpPr>
        <p:spPr>
          <a:xfrm>
            <a:off x="311700" y="1152475"/>
            <a:ext cx="8520600" cy="34983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b="1"/>
              <a:t>2.	</a:t>
            </a:r>
            <a:r>
              <a:rPr lang="ru" b="1">
                <a:solidFill>
                  <a:schemeClr val="dk1"/>
                </a:solidFill>
              </a:rPr>
              <a:t>Нуклеотиды ДНК связаны 3'–5' фосфодиэфирными связями</a:t>
            </a:r>
            <a:r>
              <a:rPr lang="ru" b="1"/>
              <a:t>.</a:t>
            </a:r>
            <a:endParaRPr b="1"/>
          </a:p>
          <a:p>
            <a:pPr marL="0" lvl="0" indent="0" algn="just" rtl="0">
              <a:lnSpc>
                <a:spcPct val="100000"/>
              </a:lnSpc>
              <a:spcBef>
                <a:spcPts val="0"/>
              </a:spcBef>
              <a:spcAft>
                <a:spcPts val="0"/>
              </a:spcAft>
              <a:buSzPts val="1800"/>
              <a:buNone/>
            </a:pPr>
            <a:endParaRPr/>
          </a:p>
          <a:p>
            <a:pPr marL="0" lvl="0" indent="457200" algn="just" rtl="0">
              <a:lnSpc>
                <a:spcPct val="100000"/>
              </a:lnSpc>
              <a:spcBef>
                <a:spcPts val="0"/>
              </a:spcBef>
              <a:spcAft>
                <a:spcPts val="0"/>
              </a:spcAft>
              <a:buSzPts val="1800"/>
              <a:buNone/>
            </a:pPr>
            <a:r>
              <a:rPr lang="ru" i="1"/>
              <a:t>E. coli</a:t>
            </a:r>
            <a:r>
              <a:rPr lang="ru"/>
              <a:t> делится каждые 40 минут. Таким образом, время удвоения ее ДНК (MW = 2.2 × 10</a:t>
            </a:r>
            <a:r>
              <a:rPr lang="ru" baseline="30000"/>
              <a:t>9</a:t>
            </a:r>
            <a:r>
              <a:rPr lang="ru"/>
              <a:t>) равно 40 minutes (или меньше). Рассчитайте</a:t>
            </a:r>
            <a:endParaRPr/>
          </a:p>
          <a:p>
            <a:pPr marL="0" lvl="0" indent="0" algn="just" rtl="0">
              <a:lnSpc>
                <a:spcPct val="100000"/>
              </a:lnSpc>
              <a:spcBef>
                <a:spcPts val="0"/>
              </a:spcBef>
              <a:spcAft>
                <a:spcPts val="0"/>
              </a:spcAft>
              <a:buSzPts val="1800"/>
              <a:buNone/>
            </a:pPr>
            <a:endParaRPr/>
          </a:p>
          <a:p>
            <a:pPr marL="0" lvl="0" indent="457200" algn="just" rtl="0">
              <a:lnSpc>
                <a:spcPct val="100000"/>
              </a:lnSpc>
              <a:spcBef>
                <a:spcPts val="0"/>
              </a:spcBef>
              <a:spcAft>
                <a:spcPts val="0"/>
              </a:spcAft>
              <a:buSzPts val="1800"/>
              <a:buNone/>
            </a:pPr>
            <a:r>
              <a:rPr lang="ru"/>
              <a:t>a.	число межнуклеотидных связей, образуемых в минуту</a:t>
            </a:r>
            <a:endParaRPr/>
          </a:p>
          <a:p>
            <a:pPr marL="0" lvl="0" indent="0" algn="just" rtl="0">
              <a:lnSpc>
                <a:spcPct val="100000"/>
              </a:lnSpc>
              <a:spcBef>
                <a:spcPts val="0"/>
              </a:spcBef>
              <a:spcAft>
                <a:spcPts val="0"/>
              </a:spcAft>
              <a:buSzPts val="1800"/>
              <a:buNone/>
            </a:pPr>
            <a:endParaRPr/>
          </a:p>
          <a:p>
            <a:pPr marL="0" lvl="0" indent="457200" algn="just" rtl="0">
              <a:lnSpc>
                <a:spcPct val="100000"/>
              </a:lnSpc>
              <a:spcBef>
                <a:spcPts val="0"/>
              </a:spcBef>
              <a:spcAft>
                <a:spcPts val="0"/>
              </a:spcAft>
              <a:buSzPts val="1800"/>
              <a:buNone/>
            </a:pPr>
            <a:r>
              <a:rPr lang="ru"/>
              <a:t>b.	скорость удвоения хромосом в мм/мин и мкм/мин (предположите, что удлиняется только один конец ДНК)</a:t>
            </a:r>
            <a:endParaRPr/>
          </a:p>
          <a:p>
            <a:pPr marL="0" lvl="0" indent="0" algn="just" rtl="0">
              <a:lnSpc>
                <a:spcPct val="100000"/>
              </a:lnSpc>
              <a:spcBef>
                <a:spcPts val="0"/>
              </a:spcBef>
              <a:spcAft>
                <a:spcPts val="0"/>
              </a:spcAft>
              <a:buSzPts val="1800"/>
              <a:buNone/>
            </a:pPr>
            <a:endParaRPr/>
          </a:p>
          <a:p>
            <a:pPr marL="0" lvl="0" indent="457200" algn="just" rtl="0">
              <a:lnSpc>
                <a:spcPct val="100000"/>
              </a:lnSpc>
              <a:spcBef>
                <a:spcPts val="0"/>
              </a:spcBef>
              <a:spcAft>
                <a:spcPts val="0"/>
              </a:spcAft>
              <a:buSzPts val="1800"/>
              <a:buNone/>
            </a:pPr>
            <a:r>
              <a:rPr lang="ru"/>
              <a:t>c.	скорость раскручивания двойной спирали в ходе удвоения (оборотов/мин)</a:t>
            </a: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Clr>
                <a:schemeClr val="dk1"/>
              </a:buClr>
              <a:buSzPts val="1100"/>
              <a:buFont typeface="Arial"/>
              <a:buNone/>
            </a:pPr>
            <a:endParaRPr/>
          </a:p>
          <a:p>
            <a:pPr marL="0" lvl="0" indent="0" algn="just" rtl="0">
              <a:lnSpc>
                <a:spcPct val="100000"/>
              </a:lnSpc>
              <a:spcBef>
                <a:spcPts val="0"/>
              </a:spcBef>
              <a:spcAft>
                <a:spcPts val="0"/>
              </a:spcAft>
              <a:buSzPts val="1800"/>
              <a:buNone/>
            </a:pPr>
            <a:endParaRPr/>
          </a:p>
        </p:txBody>
      </p:sp>
      <p:sp>
        <p:nvSpPr>
          <p:cNvPr id="298" name="Google Shape;298;p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a:t>Строение ДНК</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62"/>
          <p:cNvSpPr txBox="1">
            <a:spLocks noGrp="1"/>
          </p:cNvSpPr>
          <p:nvPr>
            <p:ph type="body" idx="1"/>
          </p:nvPr>
        </p:nvSpPr>
        <p:spPr>
          <a:xfrm>
            <a:off x="311700" y="1152475"/>
            <a:ext cx="8520600" cy="4860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b="1"/>
              <a:t>2.	ДНҚ нуклеотидтері 3'–5' фосфодиэфирлі байланыспен байланысқан.</a:t>
            </a:r>
            <a:endParaRPr b="1"/>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Clr>
                <a:schemeClr val="dk1"/>
              </a:buClr>
              <a:buSzPts val="1100"/>
              <a:buFont typeface="Arial"/>
              <a:buNone/>
            </a:pPr>
            <a:endParaRPr/>
          </a:p>
          <a:p>
            <a:pPr marL="0" lvl="0" indent="0" algn="just" rtl="0">
              <a:lnSpc>
                <a:spcPct val="100000"/>
              </a:lnSpc>
              <a:spcBef>
                <a:spcPts val="0"/>
              </a:spcBef>
              <a:spcAft>
                <a:spcPts val="0"/>
              </a:spcAft>
              <a:buSzPts val="1800"/>
              <a:buNone/>
            </a:pPr>
            <a:endParaRPr/>
          </a:p>
        </p:txBody>
      </p:sp>
      <p:pic>
        <p:nvPicPr>
          <p:cNvPr id="304" name="Google Shape;304;p62"/>
          <p:cNvPicPr preferRelativeResize="0"/>
          <p:nvPr/>
        </p:nvPicPr>
        <p:blipFill rotWithShape="1">
          <a:blip r:embed="rId3">
            <a:alphaModFix/>
          </a:blip>
          <a:srcRect/>
          <a:stretch/>
        </p:blipFill>
        <p:spPr>
          <a:xfrm>
            <a:off x="2765946" y="1790875"/>
            <a:ext cx="3612107" cy="3200226"/>
          </a:xfrm>
          <a:prstGeom prst="rect">
            <a:avLst/>
          </a:prstGeom>
          <a:noFill/>
          <a:ln>
            <a:noFill/>
          </a:ln>
        </p:spPr>
      </p:pic>
      <p:sp>
        <p:nvSpPr>
          <p:cNvPr id="305" name="Google Shape;305;p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a:solidFill>
                  <a:schemeClr val="dk1"/>
                </a:solidFill>
              </a:rPr>
              <a:t>ДНҚ құрылымы</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63"/>
          <p:cNvSpPr txBox="1">
            <a:spLocks noGrp="1"/>
          </p:cNvSpPr>
          <p:nvPr>
            <p:ph type="body" idx="1"/>
          </p:nvPr>
        </p:nvSpPr>
        <p:spPr>
          <a:xfrm>
            <a:off x="311700" y="1152475"/>
            <a:ext cx="8520600" cy="10566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a:solidFill>
                  <a:schemeClr val="dk1"/>
                </a:solidFill>
              </a:rPr>
              <a:t>ДНҚ екі тізбегі сутегі байланыстары арқылы байланысқан. Аденин әрдайым тиминмен жұпты құрады. Осы азоттық негіздер арасында сутегі байланыстары көрсетіңіз.</a:t>
            </a:r>
            <a:endParaRPr>
              <a:solidFill>
                <a:schemeClr val="dk1"/>
              </a:solidFill>
            </a:endParaRPr>
          </a:p>
        </p:txBody>
      </p:sp>
      <p:pic>
        <p:nvPicPr>
          <p:cNvPr id="311" name="Google Shape;311;p63"/>
          <p:cNvPicPr preferRelativeResize="0"/>
          <p:nvPr/>
        </p:nvPicPr>
        <p:blipFill rotWithShape="1">
          <a:blip r:embed="rId3">
            <a:alphaModFix/>
          </a:blip>
          <a:srcRect/>
          <a:stretch/>
        </p:blipFill>
        <p:spPr>
          <a:xfrm>
            <a:off x="2214497" y="2209075"/>
            <a:ext cx="4715005" cy="2782025"/>
          </a:xfrm>
          <a:prstGeom prst="rect">
            <a:avLst/>
          </a:prstGeom>
          <a:noFill/>
          <a:ln>
            <a:noFill/>
          </a:ln>
        </p:spPr>
      </p:pic>
      <p:sp>
        <p:nvSpPr>
          <p:cNvPr id="312" name="Google Shape;312;p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a:solidFill>
                  <a:schemeClr val="dk1"/>
                </a:solidFill>
              </a:rPr>
              <a:t>ДНҚ құрылымы</a:t>
            </a: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4"/>
          <p:cNvSpPr txBox="1">
            <a:spLocks noGrp="1"/>
          </p:cNvSpPr>
          <p:nvPr>
            <p:ph type="body" idx="1"/>
          </p:nvPr>
        </p:nvSpPr>
        <p:spPr>
          <a:xfrm>
            <a:off x="311700" y="1152475"/>
            <a:ext cx="8520600" cy="7362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a:solidFill>
                  <a:schemeClr val="dk1"/>
                </a:solidFill>
              </a:rPr>
              <a:t>Гуанин әрқашан цитозинмен жұпты құрайды. Осы азоттық негіздер арасында сутегі байланыстары көрсетіңіз.</a:t>
            </a:r>
            <a:endParaRPr>
              <a:solidFill>
                <a:schemeClr val="dk1"/>
              </a:solidFill>
            </a:endParaRPr>
          </a:p>
          <a:p>
            <a:pPr marL="0" lvl="0" indent="457200" algn="just" rtl="0">
              <a:lnSpc>
                <a:spcPct val="100000"/>
              </a:lnSpc>
              <a:spcBef>
                <a:spcPts val="0"/>
              </a:spcBef>
              <a:spcAft>
                <a:spcPts val="0"/>
              </a:spcAft>
              <a:buSzPts val="1800"/>
              <a:buNone/>
            </a:pPr>
            <a:endParaRPr>
              <a:solidFill>
                <a:schemeClr val="dk1"/>
              </a:solidFill>
            </a:endParaRPr>
          </a:p>
        </p:txBody>
      </p:sp>
      <p:pic>
        <p:nvPicPr>
          <p:cNvPr id="318" name="Google Shape;318;p64"/>
          <p:cNvPicPr preferRelativeResize="0"/>
          <p:nvPr/>
        </p:nvPicPr>
        <p:blipFill rotWithShape="1">
          <a:blip r:embed="rId3">
            <a:alphaModFix/>
          </a:blip>
          <a:srcRect/>
          <a:stretch/>
        </p:blipFill>
        <p:spPr>
          <a:xfrm>
            <a:off x="2558359" y="2041075"/>
            <a:ext cx="4027282" cy="2950025"/>
          </a:xfrm>
          <a:prstGeom prst="rect">
            <a:avLst/>
          </a:prstGeom>
          <a:noFill/>
          <a:ln>
            <a:noFill/>
          </a:ln>
        </p:spPr>
      </p:pic>
      <p:sp>
        <p:nvSpPr>
          <p:cNvPr id="319" name="Google Shape;319;p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a:t>ДНҚ құрылымы</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5"/>
          <p:cNvSpPr txBox="1">
            <a:spLocks noGrp="1"/>
          </p:cNvSpPr>
          <p:nvPr>
            <p:ph type="body" idx="1"/>
          </p:nvPr>
        </p:nvSpPr>
        <p:spPr>
          <a:xfrm>
            <a:off x="311700" y="1152475"/>
            <a:ext cx="8520600" cy="36282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b="1"/>
              <a:t>3.	</a:t>
            </a:r>
            <a:r>
              <a:rPr lang="ru" b="1">
                <a:solidFill>
                  <a:schemeClr val="dk1"/>
                </a:solidFill>
              </a:rPr>
              <a:t>ДНК имеет две цепи, удерживаемые водородными связями между азотистыми основаниями.</a:t>
            </a:r>
            <a:r>
              <a:rPr lang="ru" b="1"/>
              <a:t>.</a:t>
            </a:r>
            <a:endParaRPr b="1"/>
          </a:p>
          <a:p>
            <a:pPr marL="0" lvl="0" indent="457200" algn="just" rtl="0">
              <a:lnSpc>
                <a:spcPct val="115000"/>
              </a:lnSpc>
              <a:spcBef>
                <a:spcPts val="2400"/>
              </a:spcBef>
              <a:spcAft>
                <a:spcPts val="0"/>
              </a:spcAft>
              <a:buClr>
                <a:schemeClr val="dk1"/>
              </a:buClr>
              <a:buSzPts val="1100"/>
              <a:buFont typeface="Arial"/>
              <a:buNone/>
            </a:pPr>
            <a:r>
              <a:rPr lang="ru">
                <a:solidFill>
                  <a:schemeClr val="dk1"/>
                </a:solidFill>
              </a:rPr>
              <a:t>a.	Сколько водородных связей имеется в ДНК длиной 68 нм и на 30% состоящей из аденина?</a:t>
            </a:r>
            <a:endParaRPr>
              <a:solidFill>
                <a:schemeClr val="dk1"/>
              </a:solidFill>
            </a:endParaRPr>
          </a:p>
          <a:p>
            <a:pPr marL="0" lvl="0" indent="457200" algn="just" rtl="0">
              <a:lnSpc>
                <a:spcPct val="115000"/>
              </a:lnSpc>
              <a:spcBef>
                <a:spcPts val="2400"/>
              </a:spcBef>
              <a:spcAft>
                <a:spcPts val="0"/>
              </a:spcAft>
              <a:buClr>
                <a:schemeClr val="dk1"/>
              </a:buClr>
              <a:buSzPts val="1100"/>
              <a:buFont typeface="Arial"/>
              <a:buNone/>
            </a:pPr>
            <a:r>
              <a:rPr lang="ru">
                <a:solidFill>
                  <a:schemeClr val="dk1"/>
                </a:solidFill>
              </a:rPr>
              <a:t>b.	Сколько водородных связей имеется в ДНК, в составе которой 6 оборотов двойной спирали и 26% аденина?</a:t>
            </a:r>
            <a:endParaRPr>
              <a:solidFill>
                <a:schemeClr val="dk1"/>
              </a:solidFill>
            </a:endParaRPr>
          </a:p>
          <a:p>
            <a:pPr marL="0" lvl="0" indent="457200" algn="just" rtl="0">
              <a:lnSpc>
                <a:spcPct val="115000"/>
              </a:lnSpc>
              <a:spcBef>
                <a:spcPts val="2400"/>
              </a:spcBef>
              <a:spcAft>
                <a:spcPts val="0"/>
              </a:spcAft>
              <a:buClr>
                <a:schemeClr val="dk1"/>
              </a:buClr>
              <a:buSzPts val="1100"/>
              <a:buFont typeface="Arial"/>
              <a:buNone/>
            </a:pPr>
            <a:endParaRPr>
              <a:solidFill>
                <a:schemeClr val="dk1"/>
              </a:solidFill>
            </a:endParaRPr>
          </a:p>
          <a:p>
            <a:pPr marL="0" lvl="0" indent="0" algn="just" rtl="0">
              <a:lnSpc>
                <a:spcPct val="100000"/>
              </a:lnSpc>
              <a:spcBef>
                <a:spcPts val="600"/>
              </a:spcBef>
              <a:spcAft>
                <a:spcPts val="0"/>
              </a:spcAft>
              <a:buClr>
                <a:schemeClr val="dk1"/>
              </a:buClr>
              <a:buSzPts val="1100"/>
              <a:buFont typeface="Arial"/>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p:txBody>
      </p:sp>
      <p:sp>
        <p:nvSpPr>
          <p:cNvPr id="325" name="Google Shape;325;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a:solidFill>
                  <a:schemeClr val="dk1"/>
                </a:solidFill>
              </a:rPr>
              <a:t>ДНҚ құрылымы</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6"/>
          <p:cNvSpPr txBox="1">
            <a:spLocks noGrp="1"/>
          </p:cNvSpPr>
          <p:nvPr>
            <p:ph type="body" idx="1"/>
          </p:nvPr>
        </p:nvSpPr>
        <p:spPr>
          <a:xfrm>
            <a:off x="311700" y="1152475"/>
            <a:ext cx="8520600" cy="4761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b="1"/>
              <a:t>3.	ДНҚ-ның екі тізбегі азоттық тұрақты сутегі байланыстарымен байланысты.</a:t>
            </a:r>
            <a:endParaRPr b="1"/>
          </a:p>
        </p:txBody>
      </p:sp>
      <p:pic>
        <p:nvPicPr>
          <p:cNvPr id="331" name="Google Shape;331;p66"/>
          <p:cNvPicPr preferRelativeResize="0"/>
          <p:nvPr/>
        </p:nvPicPr>
        <p:blipFill rotWithShape="1">
          <a:blip r:embed="rId3">
            <a:alphaModFix/>
          </a:blip>
          <a:srcRect/>
          <a:stretch/>
        </p:blipFill>
        <p:spPr>
          <a:xfrm>
            <a:off x="742901" y="1780975"/>
            <a:ext cx="7658198" cy="3210125"/>
          </a:xfrm>
          <a:prstGeom prst="rect">
            <a:avLst/>
          </a:prstGeom>
          <a:noFill/>
          <a:ln>
            <a:noFill/>
          </a:ln>
        </p:spPr>
      </p:pic>
      <p:sp>
        <p:nvSpPr>
          <p:cNvPr id="332" name="Google Shape;332;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a:solidFill>
                  <a:schemeClr val="dk1"/>
                </a:solidFill>
              </a:rPr>
              <a:t>ДНҚ құрылымы</a:t>
            </a:r>
            <a:endParaRPr>
              <a:solidFill>
                <a:schemeClr val="dk1"/>
              </a:solidFill>
            </a:endParaRPr>
          </a:p>
          <a:p>
            <a:pPr marL="0" lvl="0" indent="0" algn="ctr" rtl="0">
              <a:lnSpc>
                <a:spcPct val="100000"/>
              </a:lnSpc>
              <a:spcBef>
                <a:spcPts val="0"/>
              </a:spcBef>
              <a:spcAft>
                <a:spcPts val="0"/>
              </a:spcAft>
              <a:buSzPts val="2800"/>
              <a:buNone/>
            </a:pP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7"/>
          <p:cNvSpPr txBox="1">
            <a:spLocks noGrp="1"/>
          </p:cNvSpPr>
          <p:nvPr>
            <p:ph type="body" idx="1"/>
          </p:nvPr>
        </p:nvSpPr>
        <p:spPr>
          <a:xfrm>
            <a:off x="311700" y="1152475"/>
            <a:ext cx="8520600" cy="36384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b="1"/>
              <a:t>4.	ДНҚ тізбегінің қарама-қарсылық полярлығы бар.</a:t>
            </a:r>
            <a:endParaRPr b="1"/>
          </a:p>
          <a:p>
            <a:pPr marL="0" lvl="0" indent="0" algn="just" rtl="0">
              <a:lnSpc>
                <a:spcPct val="100000"/>
              </a:lnSpc>
              <a:spcBef>
                <a:spcPts val="0"/>
              </a:spcBef>
              <a:spcAft>
                <a:spcPts val="0"/>
              </a:spcAft>
              <a:buSzPts val="1800"/>
              <a:buNone/>
            </a:pPr>
            <a:endParaRPr/>
          </a:p>
          <a:p>
            <a:pPr marL="0" lvl="0" indent="457200" algn="l" rtl="0">
              <a:lnSpc>
                <a:spcPct val="100000"/>
              </a:lnSpc>
              <a:spcBef>
                <a:spcPts val="0"/>
              </a:spcBef>
              <a:spcAft>
                <a:spcPts val="0"/>
              </a:spcAft>
              <a:buSzPts val="1800"/>
              <a:buNone/>
            </a:pPr>
            <a:r>
              <a:rPr lang="ru"/>
              <a:t>a.	Бір ДНК тізбегінің нуклеотидтер тізбегі берілді:</a:t>
            </a:r>
            <a:endParaRPr/>
          </a:p>
          <a:p>
            <a:pPr marL="0" lvl="0" indent="0" algn="l" rtl="0">
              <a:lnSpc>
                <a:spcPct val="100000"/>
              </a:lnSpc>
              <a:spcBef>
                <a:spcPts val="0"/>
              </a:spcBef>
              <a:spcAft>
                <a:spcPts val="0"/>
              </a:spcAft>
              <a:buSzPts val="1800"/>
              <a:buNone/>
            </a:pPr>
            <a:endParaRPr/>
          </a:p>
          <a:p>
            <a:pPr marL="0" lvl="0" indent="0" algn="ctr" rtl="0">
              <a:lnSpc>
                <a:spcPct val="100000"/>
              </a:lnSpc>
              <a:spcBef>
                <a:spcPts val="0"/>
              </a:spcBef>
              <a:spcAft>
                <a:spcPts val="0"/>
              </a:spcAft>
              <a:buSzPts val="1800"/>
              <a:buNone/>
            </a:pPr>
            <a:r>
              <a:rPr lang="ru" b="1"/>
              <a:t>5’ – A A T C G G C T T A C C T A C C A T T T T A –  3’</a:t>
            </a:r>
            <a:endParaRPr b="1"/>
          </a:p>
          <a:p>
            <a:pPr marL="0" lvl="0" indent="0" algn="ctr"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ru"/>
              <a:t>	Комплементарлы тізбектің ретін анықтаңыз. 3’- және 5’- соңын көрсетіңіз.</a:t>
            </a:r>
            <a:endParaRPr/>
          </a:p>
          <a:p>
            <a:pPr marL="0" lvl="0" indent="0" algn="l" rtl="0">
              <a:lnSpc>
                <a:spcPct val="100000"/>
              </a:lnSpc>
              <a:spcBef>
                <a:spcPts val="0"/>
              </a:spcBef>
              <a:spcAft>
                <a:spcPts val="0"/>
              </a:spcAft>
              <a:buSzPts val="1800"/>
              <a:buNone/>
            </a:pPr>
            <a:endParaRPr/>
          </a:p>
          <a:p>
            <a:pPr marL="0" lvl="0" indent="457200" algn="l" rtl="0">
              <a:lnSpc>
                <a:spcPct val="100000"/>
              </a:lnSpc>
              <a:spcBef>
                <a:spcPts val="0"/>
              </a:spcBef>
              <a:spcAft>
                <a:spcPts val="0"/>
              </a:spcAft>
              <a:buSzPts val="1800"/>
              <a:buNone/>
            </a:pPr>
            <a:r>
              <a:rPr lang="ru"/>
              <a:t>b.	3’  ұшында қандай химиялық топ орналасқан?</a:t>
            </a:r>
            <a:endParaRPr/>
          </a:p>
          <a:p>
            <a:pPr marL="0" lvl="0" indent="457200" algn="l" rtl="0">
              <a:lnSpc>
                <a:spcPct val="100000"/>
              </a:lnSpc>
              <a:spcBef>
                <a:spcPts val="0"/>
              </a:spcBef>
              <a:spcAft>
                <a:spcPts val="0"/>
              </a:spcAft>
              <a:buClr>
                <a:schemeClr val="dk1"/>
              </a:buClr>
              <a:buSzPts val="1100"/>
              <a:buFont typeface="Arial"/>
              <a:buNone/>
            </a:pPr>
            <a:endParaRPr/>
          </a:p>
          <a:p>
            <a:pPr marL="0" lvl="0" indent="457200" algn="l" rtl="0">
              <a:lnSpc>
                <a:spcPct val="100000"/>
              </a:lnSpc>
              <a:spcBef>
                <a:spcPts val="0"/>
              </a:spcBef>
              <a:spcAft>
                <a:spcPts val="0"/>
              </a:spcAft>
              <a:buClr>
                <a:schemeClr val="dk1"/>
              </a:buClr>
              <a:buSzPts val="1100"/>
              <a:buFont typeface="Arial"/>
              <a:buNone/>
            </a:pPr>
            <a:r>
              <a:rPr lang="ru"/>
              <a:t>5’ ұшында қандай химиялық топ орналасқан?</a:t>
            </a:r>
            <a:endParaRPr/>
          </a:p>
          <a:p>
            <a:pPr marL="0" lvl="0" indent="45720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p:txBody>
      </p:sp>
      <p:sp>
        <p:nvSpPr>
          <p:cNvPr id="338" name="Google Shape;338;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a:solidFill>
                  <a:schemeClr val="dk1"/>
                </a:solidFill>
              </a:rPr>
              <a:t>ДНҚ құрылымы</a:t>
            </a:r>
            <a:endParaRPr>
              <a:solidFill>
                <a:schemeClr val="dk1"/>
              </a:solidFill>
            </a:endParaRPr>
          </a:p>
          <a:p>
            <a:pPr marL="0" lvl="0" indent="0" algn="ctr" rtl="0">
              <a:lnSpc>
                <a:spcPct val="100000"/>
              </a:lnSpc>
              <a:spcBef>
                <a:spcPts val="0"/>
              </a:spcBef>
              <a:spcAft>
                <a:spcPts val="0"/>
              </a:spcAft>
              <a:buSzPts val="2800"/>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62" name="Google Shape;162;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endParaRPr sz="3000" b="1">
              <a:solidFill>
                <a:srgbClr val="000000"/>
              </a:solidFill>
              <a:highlight>
                <a:srgbClr val="FFFFFF"/>
              </a:highlight>
              <a:latin typeface="Times New Roman"/>
              <a:ea typeface="Times New Roman"/>
              <a:cs typeface="Times New Roman"/>
              <a:sym typeface="Times New Roman"/>
            </a:endParaRPr>
          </a:p>
          <a:p>
            <a:pPr marL="0" lvl="0" indent="0" algn="ctr" rtl="0">
              <a:lnSpc>
                <a:spcPct val="115000"/>
              </a:lnSpc>
              <a:spcBef>
                <a:spcPts val="1600"/>
              </a:spcBef>
              <a:spcAft>
                <a:spcPts val="1600"/>
              </a:spcAft>
              <a:buSzPts val="1800"/>
              <a:buNone/>
            </a:pPr>
            <a:r>
              <a:rPr lang="ru" sz="3000" b="1">
                <a:solidFill>
                  <a:srgbClr val="000000"/>
                </a:solidFill>
                <a:highlight>
                  <a:srgbClr val="FFFFFF"/>
                </a:highlight>
                <a:latin typeface="Times New Roman"/>
                <a:ea typeface="Times New Roman"/>
                <a:cs typeface="Times New Roman"/>
                <a:sym typeface="Times New Roman"/>
              </a:rPr>
              <a:t>Білімді тексеру: ДНҚ құрылымы</a:t>
            </a:r>
            <a:endParaRPr sz="3000" b="1">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8"/>
          <p:cNvSpPr txBox="1">
            <a:spLocks noGrp="1"/>
          </p:cNvSpPr>
          <p:nvPr>
            <p:ph type="body" idx="1"/>
          </p:nvPr>
        </p:nvSpPr>
        <p:spPr>
          <a:xfrm>
            <a:off x="3543300" y="1152475"/>
            <a:ext cx="5288700" cy="36282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b="1"/>
              <a:t>5.	Две цепи ДНК представлены в виде двойной правозакрученной спирали.</a:t>
            </a:r>
            <a:endParaRPr/>
          </a:p>
          <a:p>
            <a:pPr marL="0" lvl="0" indent="0" algn="just" rtl="0">
              <a:lnSpc>
                <a:spcPct val="100000"/>
              </a:lnSpc>
              <a:spcBef>
                <a:spcPts val="0"/>
              </a:spcBef>
              <a:spcAft>
                <a:spcPts val="0"/>
              </a:spcAft>
              <a:buSzPts val="1800"/>
              <a:buNone/>
            </a:pPr>
            <a:endParaRPr/>
          </a:p>
          <a:p>
            <a:pPr marL="0" lvl="0" indent="457200" algn="just" rtl="0">
              <a:lnSpc>
                <a:spcPct val="100000"/>
              </a:lnSpc>
              <a:spcBef>
                <a:spcPts val="0"/>
              </a:spcBef>
              <a:spcAft>
                <a:spcPts val="0"/>
              </a:spcAft>
              <a:buSzPts val="1800"/>
              <a:buNone/>
            </a:pPr>
            <a:r>
              <a:rPr lang="ru"/>
              <a:t>Из трех вариантов двойной спирали, представленных слева, выберите правозакрученную.</a:t>
            </a: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p:txBody>
      </p:sp>
      <p:pic>
        <p:nvPicPr>
          <p:cNvPr id="344" name="Google Shape;344;p68"/>
          <p:cNvPicPr preferRelativeResize="0"/>
          <p:nvPr/>
        </p:nvPicPr>
        <p:blipFill rotWithShape="1">
          <a:blip r:embed="rId3">
            <a:alphaModFix/>
          </a:blip>
          <a:srcRect/>
          <a:stretch/>
        </p:blipFill>
        <p:spPr>
          <a:xfrm>
            <a:off x="457200" y="1170125"/>
            <a:ext cx="3086100" cy="3781425"/>
          </a:xfrm>
          <a:prstGeom prst="rect">
            <a:avLst/>
          </a:prstGeom>
          <a:noFill/>
          <a:ln>
            <a:noFill/>
          </a:ln>
        </p:spPr>
      </p:pic>
      <p:sp>
        <p:nvSpPr>
          <p:cNvPr id="345" name="Google Shape;345;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a:t>Строение ДНК</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sz="2400">
                <a:solidFill>
                  <a:schemeClr val="dk1"/>
                </a:solidFill>
              </a:rPr>
              <a:t>Бидл және Тэйтум</a:t>
            </a:r>
            <a:r>
              <a:rPr lang="ru" sz="2400"/>
              <a:t> (1941)</a:t>
            </a:r>
            <a:endParaRPr sz="2400"/>
          </a:p>
        </p:txBody>
      </p:sp>
      <p:sp>
        <p:nvSpPr>
          <p:cNvPr id="351" name="Google Shape;351;p6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 sz="1400">
                <a:solidFill>
                  <a:schemeClr val="dk1"/>
                </a:solidFill>
              </a:rPr>
              <a:t>1940-шы жылдарда американдық генетиктер — Дж. Бидл мен Э. Тейтум клеткада әр ферменттің пайда болуын және активтілі белгілі бір генмен бақыланатынын эксперимент ретінде көрсетті, олардың теориясы “бір ген – бір фермент деген дәлелмен сипатталады. </a:t>
            </a:r>
            <a:endParaRPr sz="1400">
              <a:solidFill>
                <a:schemeClr val="dk1"/>
              </a:solidFill>
            </a:endParaRPr>
          </a:p>
          <a:p>
            <a:pPr marL="0" lvl="0" indent="0" algn="l" rtl="0">
              <a:lnSpc>
                <a:spcPct val="115000"/>
              </a:lnSpc>
              <a:spcBef>
                <a:spcPts val="0"/>
              </a:spcBef>
              <a:spcAft>
                <a:spcPts val="0"/>
              </a:spcAft>
              <a:buSzPts val="1800"/>
              <a:buNone/>
            </a:pPr>
            <a:endParaRPr sz="1400">
              <a:solidFill>
                <a:schemeClr val="dk1"/>
              </a:solidFill>
            </a:endParaRPr>
          </a:p>
          <a:p>
            <a:pPr marL="0" lvl="0" indent="0" algn="l" rtl="0">
              <a:lnSpc>
                <a:spcPct val="115000"/>
              </a:lnSpc>
              <a:spcBef>
                <a:spcPts val="16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1600"/>
              </a:spcAft>
              <a:buSzPts val="1800"/>
              <a:buNone/>
            </a:pPr>
            <a:endParaRPr sz="1400">
              <a:solidFill>
                <a:schemeClr val="dk1"/>
              </a:solidFill>
            </a:endParaRPr>
          </a:p>
        </p:txBody>
      </p:sp>
      <p:pic>
        <p:nvPicPr>
          <p:cNvPr id="352" name="Google Shape;352;p69"/>
          <p:cNvPicPr preferRelativeResize="0"/>
          <p:nvPr/>
        </p:nvPicPr>
        <p:blipFill rotWithShape="1">
          <a:blip r:embed="rId3">
            <a:alphaModFix/>
          </a:blip>
          <a:srcRect/>
          <a:stretch/>
        </p:blipFill>
        <p:spPr>
          <a:xfrm>
            <a:off x="5605225" y="2431326"/>
            <a:ext cx="3227075" cy="1911950"/>
          </a:xfrm>
          <a:prstGeom prst="rect">
            <a:avLst/>
          </a:prstGeom>
          <a:noFill/>
          <a:ln>
            <a:noFill/>
          </a:ln>
        </p:spPr>
      </p:pic>
      <p:sp>
        <p:nvSpPr>
          <p:cNvPr id="353" name="Google Shape;353;p69"/>
          <p:cNvSpPr txBox="1"/>
          <p:nvPr/>
        </p:nvSpPr>
        <p:spPr>
          <a:xfrm>
            <a:off x="457200" y="2209800"/>
            <a:ext cx="5079900" cy="2355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ru" sz="1400" b="0" i="0" u="none" strike="noStrike" cap="none">
                <a:solidFill>
                  <a:schemeClr val="dk1"/>
                </a:solidFill>
                <a:latin typeface="Cambria"/>
                <a:ea typeface="Cambria"/>
                <a:cs typeface="Cambria"/>
                <a:sym typeface="Cambria"/>
              </a:rPr>
              <a:t>Геннің нәзік құрылымына алғаш классикалық талдау жасап зерттеген С.Бензер болды. , rII мутанттарын зертеді. Бір хромосомада (цис-жағдайында) және түрлі хромосомаларда (транс жағдайларда) пайда болған мутациялардың фенотиптік көріністерін салыстыра отырып , олардың бір ген ішіндегі қандай (бір немесе бірнеше) комплементация топтарына жататынын зерттеді. Нәтижесінде Бензер геннің өз ішінде жеке –жеке , функционалдық кішігірім бірліктер немесе цистрондар болатынын көрсетті.</a:t>
            </a:r>
            <a:endParaRPr sz="1400" b="0" i="0" u="none" strike="noStrike" cap="none">
              <a:solidFill>
                <a:schemeClr val="dk1"/>
              </a:solidFill>
              <a:latin typeface="Cambria"/>
              <a:ea typeface="Cambria"/>
              <a:cs typeface="Cambria"/>
              <a:sym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2400">
                <a:solidFill>
                  <a:schemeClr val="dk1"/>
                </a:solidFill>
              </a:rPr>
              <a:t>Сидней Бреннер, Франсуа Жакоб және Мэтью Мезельсон </a:t>
            </a:r>
            <a:r>
              <a:rPr lang="ru" sz="2400"/>
              <a:t> (1961)</a:t>
            </a:r>
            <a:endParaRPr sz="2400"/>
          </a:p>
          <a:p>
            <a:pPr marL="0" lvl="0" indent="0" algn="l" rtl="0">
              <a:lnSpc>
                <a:spcPct val="100000"/>
              </a:lnSpc>
              <a:spcBef>
                <a:spcPts val="0"/>
              </a:spcBef>
              <a:spcAft>
                <a:spcPts val="0"/>
              </a:spcAft>
              <a:buClr>
                <a:schemeClr val="dk1"/>
              </a:buClr>
              <a:buSzPts val="1100"/>
              <a:buFont typeface="Arial"/>
              <a:buNone/>
            </a:pPr>
            <a:endParaRPr sz="2400"/>
          </a:p>
          <a:p>
            <a:pPr marL="0" lvl="0" indent="0" algn="l" rtl="0">
              <a:lnSpc>
                <a:spcPct val="100000"/>
              </a:lnSpc>
              <a:spcBef>
                <a:spcPts val="0"/>
              </a:spcBef>
              <a:spcAft>
                <a:spcPts val="0"/>
              </a:spcAft>
              <a:buSzPts val="2800"/>
              <a:buNone/>
            </a:pPr>
            <a:endParaRPr sz="2400"/>
          </a:p>
        </p:txBody>
      </p:sp>
      <p:sp>
        <p:nvSpPr>
          <p:cNvPr id="359" name="Google Shape;359;p70"/>
          <p:cNvSpPr txBox="1">
            <a:spLocks noGrp="1"/>
          </p:cNvSpPr>
          <p:nvPr>
            <p:ph type="body" idx="1"/>
          </p:nvPr>
        </p:nvSpPr>
        <p:spPr>
          <a:xfrm>
            <a:off x="311700" y="1826925"/>
            <a:ext cx="8520600" cy="274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ru">
                <a:solidFill>
                  <a:schemeClr val="dk1"/>
                </a:solidFill>
              </a:rPr>
              <a:t>Сидней Бреннер, Франсуа Жакоб және Мэтью Мезельсон в 1961 ж. ішек таяқшасын (E.coli) зақымдайтын Т2 бактериофагына тәжірибе жүргізді, нәтижесінде мыңдаған РНҚ синтезделгеніне көз жеткізді. Бұл РНҚ матрицалық немесе ақпараттық деген атау берді.  </a:t>
            </a:r>
            <a:endParaRPr>
              <a:solidFill>
                <a:schemeClr val="dk1"/>
              </a:solidFill>
            </a:endParaRPr>
          </a:p>
          <a:p>
            <a:pPr marL="0" lvl="0" indent="0" algn="l" rtl="0">
              <a:lnSpc>
                <a:spcPct val="115000"/>
              </a:lnSpc>
              <a:spcBef>
                <a:spcPts val="1600"/>
              </a:spcBef>
              <a:spcAft>
                <a:spcPts val="0"/>
              </a:spcAft>
              <a:buSzPts val="1800"/>
              <a:buNone/>
            </a:pPr>
            <a:endParaRPr>
              <a:solidFill>
                <a:schemeClr val="dk1"/>
              </a:solidFill>
            </a:endParaRPr>
          </a:p>
          <a:p>
            <a:pPr marL="0" lvl="0" indent="0" algn="l" rtl="0">
              <a:lnSpc>
                <a:spcPct val="115000"/>
              </a:lnSpc>
              <a:spcBef>
                <a:spcPts val="1600"/>
              </a:spcBef>
              <a:spcAft>
                <a:spcPts val="1600"/>
              </a:spcAft>
              <a:buSzPts val="1800"/>
              <a:buNone/>
            </a:pP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a:t>Маршалл Ниренберг, Гобинд Хорана (1966)</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2800"/>
              <a:buNone/>
            </a:pPr>
            <a:endParaRPr/>
          </a:p>
        </p:txBody>
      </p:sp>
      <p:sp>
        <p:nvSpPr>
          <p:cNvPr id="365" name="Google Shape;365;p7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ru"/>
              <a:t>1961 жылы Ниренберг және оның тобы синтетикалық триплет нуклеотидтерімен амин қышқылдарын салыстыру арқылы барлық генетикалық кодтың сырын ашты (расшифровали). Олар кейбір аминқышқылдардың бірнеше кодтан кодталғандығын анықтады, ал кейбір кодтар мРНК-да «тыныс белгілері» болып табылады деп көрсетті. Ниренберг және оның тобы сонымен қатар, генетикалық код Жердегі барлық тіршілік үшін әмбебап екенін көрсетті. Ниренберг 1968 жылғы Физиология және медицина бойынша Нобель сыйлығымен Хар Гобинд Хорана и Робертом Холлимен бөлісті. </a:t>
            </a:r>
            <a:r>
              <a:rPr lang="ru">
                <a:solidFill>
                  <a:schemeClr val="dk1"/>
                </a:solidFill>
              </a:rPr>
              <a:t>Хоран-ақ генетикалық кодты ашу бойынша жұмыс істеді; Холли алғаш рет тРНҚ тізбегін ашып, оның құрылымын анықтады.</a:t>
            </a:r>
            <a:endParaRPr>
              <a:solidFill>
                <a:schemeClr val="dk1"/>
              </a:solidFill>
            </a:endParaRPr>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a:t>The central dogma of molecular biology</a:t>
            </a:r>
            <a:endParaRPr/>
          </a:p>
        </p:txBody>
      </p:sp>
      <p:pic>
        <p:nvPicPr>
          <p:cNvPr id="371" name="Google Shape;371;p72"/>
          <p:cNvPicPr preferRelativeResize="0"/>
          <p:nvPr/>
        </p:nvPicPr>
        <p:blipFill rotWithShape="1">
          <a:blip r:embed="rId3">
            <a:alphaModFix/>
          </a:blip>
          <a:srcRect/>
          <a:stretch/>
        </p:blipFill>
        <p:spPr>
          <a:xfrm>
            <a:off x="1652413" y="1126675"/>
            <a:ext cx="5839175" cy="3253375"/>
          </a:xfrm>
          <a:prstGeom prst="rect">
            <a:avLst/>
          </a:prstGeom>
          <a:noFill/>
          <a:ln>
            <a:noFill/>
          </a:ln>
        </p:spPr>
      </p:pic>
      <p:sp>
        <p:nvSpPr>
          <p:cNvPr id="372" name="Google Shape;372;p72"/>
          <p:cNvSpPr txBox="1"/>
          <p:nvPr/>
        </p:nvSpPr>
        <p:spPr>
          <a:xfrm>
            <a:off x="311650" y="4410500"/>
            <a:ext cx="8520600" cy="47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ru" sz="1800" b="0" i="1" u="none" strike="noStrike" cap="none">
                <a:solidFill>
                  <a:srgbClr val="000000"/>
                </a:solidFill>
                <a:latin typeface="Cambria"/>
                <a:ea typeface="Cambria"/>
                <a:cs typeface="Cambria"/>
                <a:sym typeface="Cambria"/>
              </a:rPr>
              <a:t>Francis Crick’s unpublished 1956 sketch.</a:t>
            </a:r>
            <a:endParaRPr sz="1800" b="0" i="1" u="none" strike="noStrike" cap="none">
              <a:solidFill>
                <a:srgbClr val="000000"/>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2"/>
          <p:cNvSpPr txBox="1">
            <a:spLocks noGrp="1"/>
          </p:cNvSpPr>
          <p:nvPr>
            <p:ph type="title"/>
          </p:nvPr>
        </p:nvSpPr>
        <p:spPr>
          <a:xfrm>
            <a:off x="311700" y="445025"/>
            <a:ext cx="61179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a:latin typeface="Cambria"/>
                <a:ea typeface="Cambria"/>
                <a:cs typeface="Cambria"/>
                <a:sym typeface="Cambria"/>
              </a:rPr>
              <a:t>Грегор Мендель (1865)</a:t>
            </a:r>
            <a:endParaRPr>
              <a:latin typeface="Cambria"/>
              <a:ea typeface="Cambria"/>
              <a:cs typeface="Cambria"/>
              <a:sym typeface="Cambria"/>
            </a:endParaRPr>
          </a:p>
          <a:p>
            <a:pPr marL="0" lvl="0" indent="0" algn="l" rtl="0">
              <a:lnSpc>
                <a:spcPct val="100000"/>
              </a:lnSpc>
              <a:spcBef>
                <a:spcPts val="0"/>
              </a:spcBef>
              <a:spcAft>
                <a:spcPts val="0"/>
              </a:spcAft>
              <a:buSzPts val="2800"/>
              <a:buNone/>
            </a:pPr>
            <a:endParaRPr/>
          </a:p>
        </p:txBody>
      </p:sp>
      <p:sp>
        <p:nvSpPr>
          <p:cNvPr id="174" name="Google Shape;174;p42"/>
          <p:cNvSpPr txBox="1">
            <a:spLocks noGrp="1"/>
          </p:cNvSpPr>
          <p:nvPr>
            <p:ph type="body" idx="1"/>
          </p:nvPr>
        </p:nvSpPr>
        <p:spPr>
          <a:xfrm>
            <a:off x="311700" y="1152475"/>
            <a:ext cx="62127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ru">
                <a:solidFill>
                  <a:srgbClr val="222222"/>
                </a:solidFill>
                <a:highlight>
                  <a:srgbClr val="FFFFFF"/>
                </a:highlight>
                <a:latin typeface="Times New Roman"/>
                <a:ea typeface="Times New Roman"/>
                <a:cs typeface="Times New Roman"/>
                <a:sym typeface="Times New Roman"/>
              </a:rPr>
              <a:t>Тұқым қуалаушылықтың заңдылықтарын зерттеудің ғылыми негізін қалады. Ол өз тәжірибелеріне қолайлы объект ретінде асбұршақты (Pіsum satіvum) алды. Себебі, басқа өсімдіктермен салыстырғанда асбұршақтың көптеген айрықша қасиеттері бар болатын. Атап айтқанда, </a:t>
            </a:r>
            <a:r>
              <a:rPr lang="ru">
                <a:solidFill>
                  <a:srgbClr val="222222"/>
                </a:solidFill>
                <a:latin typeface="Times New Roman"/>
                <a:ea typeface="Times New Roman"/>
                <a:cs typeface="Times New Roman"/>
                <a:sym typeface="Times New Roman"/>
              </a:rPr>
              <a:t>бірнеше белгілері бойынша бір-бірінен айқын ажыратылатын көптеген сорттары болуы; өсіруге қолайлы; өсімдік өздігінен тозаңданады, әр сорт өзінше таза дамып жетілетіндігі, белгілері ұрпақтан-ұрпаққа өзгеріссіз беріледі сияқты қасиеттерге ие болуы. </a:t>
            </a:r>
            <a:endParaRPr>
              <a:latin typeface="Times New Roman"/>
              <a:ea typeface="Times New Roman"/>
              <a:cs typeface="Times New Roman"/>
              <a:sym typeface="Times New Roman"/>
            </a:endParaRPr>
          </a:p>
        </p:txBody>
      </p:sp>
      <p:pic>
        <p:nvPicPr>
          <p:cNvPr id="175" name="Google Shape;175;p42"/>
          <p:cNvPicPr preferRelativeResize="0"/>
          <p:nvPr/>
        </p:nvPicPr>
        <p:blipFill rotWithShape="1">
          <a:blip r:embed="rId3">
            <a:alphaModFix/>
          </a:blip>
          <a:srcRect/>
          <a:stretch/>
        </p:blipFill>
        <p:spPr>
          <a:xfrm>
            <a:off x="6650950" y="1097213"/>
            <a:ext cx="2171100" cy="2949078"/>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43"/>
          <p:cNvPicPr preferRelativeResize="0"/>
          <p:nvPr/>
        </p:nvPicPr>
        <p:blipFill rotWithShape="1">
          <a:blip r:embed="rId3">
            <a:alphaModFix/>
          </a:blip>
          <a:srcRect/>
          <a:stretch/>
        </p:blipFill>
        <p:spPr>
          <a:xfrm>
            <a:off x="1596925" y="152775"/>
            <a:ext cx="6076575" cy="45622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a:t>Томас Морган (1910)</a:t>
            </a:r>
            <a:endParaRPr/>
          </a:p>
        </p:txBody>
      </p:sp>
      <p:sp>
        <p:nvSpPr>
          <p:cNvPr id="186" name="Google Shape;186;p44"/>
          <p:cNvSpPr txBox="1">
            <a:spLocks noGrp="1"/>
          </p:cNvSpPr>
          <p:nvPr>
            <p:ph type="body" idx="1"/>
          </p:nvPr>
        </p:nvSpPr>
        <p:spPr>
          <a:xfrm>
            <a:off x="311700" y="1152475"/>
            <a:ext cx="65817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 sz="1400">
                <a:latin typeface="Times New Roman"/>
                <a:ea typeface="Times New Roman"/>
                <a:cs typeface="Times New Roman"/>
                <a:sym typeface="Times New Roman"/>
              </a:rPr>
              <a:t>Американдық генетик Т.Морган тұқым қуалаушылықтың хромосомалық теориясының негізін қалады.  1910 жылы Томас Хант Морган эксперименттері тұқым қуалауында хромосомалардың рөлін анықтауға көмектесті. Морганның негізгі обьектісі жеміс шыбындары немесе дрозофиланы болды. Өз тәжірибесінде мыңдаған қызыл көзді жеміс шыбындарының арасынан ақ көздерілерін аңғарды. Ақ көзді мутант дрозофилаларды өсірумен айналыса бастады және бұл белгі олардың белгілі бір ұрпақтарының тек еркектерінде ғана жарыққа шыгатынын аңғарды.  </a:t>
            </a:r>
            <a:r>
              <a:rPr lang="ru" sz="1400">
                <a:solidFill>
                  <a:schemeClr val="dk1"/>
                </a:solidFill>
                <a:latin typeface="Times New Roman"/>
                <a:ea typeface="Times New Roman"/>
                <a:cs typeface="Times New Roman"/>
                <a:sym typeface="Times New Roman"/>
              </a:rPr>
              <a:t>Морган көздің түсін анықтайтын генетикалық фактор жынысты анықтайтын хромосомада орналасатынын анықтады.  Бұл нәтиже көздің түсі мен жынысы хромосомалармен байланысты екенін көрсетті, Морганға хромосомалар гендерден тұартындығы және ген белгілердің ата-аналардан ұрпақтары тасымалдауын түсінуге көмектесті.</a:t>
            </a:r>
            <a:endParaRPr sz="1400">
              <a:latin typeface="Times New Roman"/>
              <a:ea typeface="Times New Roman"/>
              <a:cs typeface="Times New Roman"/>
              <a:sym typeface="Times New Roman"/>
            </a:endParaRPr>
          </a:p>
          <a:p>
            <a:pPr marL="0" lvl="0" indent="0" algn="l" rtl="0">
              <a:lnSpc>
                <a:spcPct val="115000"/>
              </a:lnSpc>
              <a:spcBef>
                <a:spcPts val="0"/>
              </a:spcBef>
              <a:spcAft>
                <a:spcPts val="1600"/>
              </a:spcAft>
              <a:buSzPts val="1800"/>
              <a:buNone/>
            </a:pPr>
            <a:endParaRPr sz="1400">
              <a:latin typeface="Times New Roman"/>
              <a:ea typeface="Times New Roman"/>
              <a:cs typeface="Times New Roman"/>
              <a:sym typeface="Times New Roman"/>
            </a:endParaRPr>
          </a:p>
        </p:txBody>
      </p:sp>
      <p:pic>
        <p:nvPicPr>
          <p:cNvPr id="187" name="Google Shape;187;p44"/>
          <p:cNvPicPr preferRelativeResize="0"/>
          <p:nvPr/>
        </p:nvPicPr>
        <p:blipFill rotWithShape="1">
          <a:blip r:embed="rId3">
            <a:alphaModFix/>
          </a:blip>
          <a:srcRect/>
          <a:stretch/>
        </p:blipFill>
        <p:spPr>
          <a:xfrm>
            <a:off x="7045800" y="1170125"/>
            <a:ext cx="1945800" cy="271828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sz="2400" i="1">
                <a:solidFill>
                  <a:schemeClr val="dk1"/>
                </a:solidFill>
              </a:rPr>
              <a:t>chromosomal</a:t>
            </a:r>
            <a:r>
              <a:rPr lang="ru" sz="2400">
                <a:solidFill>
                  <a:schemeClr val="dk1"/>
                </a:solidFill>
              </a:rPr>
              <a:t> theory of inheritance</a:t>
            </a:r>
            <a:endParaRPr sz="2400"/>
          </a:p>
        </p:txBody>
      </p:sp>
      <p:pic>
        <p:nvPicPr>
          <p:cNvPr id="193" name="Google Shape;193;p45"/>
          <p:cNvPicPr preferRelativeResize="0"/>
          <p:nvPr/>
        </p:nvPicPr>
        <p:blipFill rotWithShape="1">
          <a:blip r:embed="rId3">
            <a:alphaModFix/>
          </a:blip>
          <a:srcRect/>
          <a:stretch/>
        </p:blipFill>
        <p:spPr>
          <a:xfrm>
            <a:off x="937275" y="1120025"/>
            <a:ext cx="3426141" cy="3820976"/>
          </a:xfrm>
          <a:prstGeom prst="rect">
            <a:avLst/>
          </a:prstGeom>
          <a:noFill/>
          <a:ln>
            <a:noFill/>
          </a:ln>
        </p:spPr>
      </p:pic>
      <p:pic>
        <p:nvPicPr>
          <p:cNvPr id="194" name="Google Shape;194;p45"/>
          <p:cNvPicPr preferRelativeResize="0"/>
          <p:nvPr/>
        </p:nvPicPr>
        <p:blipFill rotWithShape="1">
          <a:blip r:embed="rId4">
            <a:alphaModFix/>
          </a:blip>
          <a:srcRect/>
          <a:stretch/>
        </p:blipFill>
        <p:spPr>
          <a:xfrm>
            <a:off x="5517791" y="1120025"/>
            <a:ext cx="2857500" cy="35433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a:t>Фредерик Гриффит (1928):  трансформация факторы</a:t>
            </a:r>
            <a:endParaRPr/>
          </a:p>
        </p:txBody>
      </p:sp>
      <p:sp>
        <p:nvSpPr>
          <p:cNvPr id="200" name="Google Shape;200;p46"/>
          <p:cNvSpPr txBox="1"/>
          <p:nvPr/>
        </p:nvSpPr>
        <p:spPr>
          <a:xfrm>
            <a:off x="434200" y="1269200"/>
            <a:ext cx="8475000" cy="359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Cambria"/>
                <a:ea typeface="Cambria"/>
                <a:cs typeface="Cambria"/>
                <a:sym typeface="Cambria"/>
              </a:rPr>
              <a:t>Бактерияның 2 типін бөліп алды: </a:t>
            </a:r>
            <a:endParaRPr sz="1400" b="0" i="0" u="none" strike="noStrike" cap="none">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Cambria"/>
                <a:ea typeface="Cambria"/>
                <a:cs typeface="Cambria"/>
                <a:sym typeface="Cambria"/>
              </a:rPr>
              <a:t>1) 'S', smooth - тегіс формалы колониялар, штамм бір немесе екі күнде тышқандарды өлтіреді.</a:t>
            </a:r>
            <a:endParaRPr sz="1400" b="0" i="0" u="none" strike="noStrike" cap="none">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Cambria"/>
                <a:ea typeface="Cambria"/>
                <a:cs typeface="Cambria"/>
                <a:sym typeface="Cambria"/>
              </a:rPr>
              <a:t>2) 'R', rough - кедір-бұдырлы колониялар, дененің қорғаныс жүйелерін оңай жеңеді.</a:t>
            </a:r>
            <a:endParaRPr sz="1400" b="0" i="0" u="none" strike="noStrike" cap="none">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a:ea typeface="Cambria"/>
              <a:cs typeface="Cambria"/>
              <a:sym typeface="Cambria"/>
            </a:endParaRPr>
          </a:p>
        </p:txBody>
      </p:sp>
      <p:pic>
        <p:nvPicPr>
          <p:cNvPr id="201" name="Google Shape;201;p46"/>
          <p:cNvPicPr preferRelativeResize="0"/>
          <p:nvPr/>
        </p:nvPicPr>
        <p:blipFill rotWithShape="1">
          <a:blip r:embed="rId3">
            <a:alphaModFix/>
          </a:blip>
          <a:srcRect/>
          <a:stretch/>
        </p:blipFill>
        <p:spPr>
          <a:xfrm>
            <a:off x="2064075" y="2128363"/>
            <a:ext cx="4514850" cy="292417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a:t>Гриффит эксперименті : дизайн</a:t>
            </a:r>
            <a:endParaRPr/>
          </a:p>
        </p:txBody>
      </p:sp>
      <p:sp>
        <p:nvSpPr>
          <p:cNvPr id="207" name="Google Shape;207;p47"/>
          <p:cNvSpPr txBox="1">
            <a:spLocks noGrp="1"/>
          </p:cNvSpPr>
          <p:nvPr>
            <p:ph type="body" idx="1"/>
          </p:nvPr>
        </p:nvSpPr>
        <p:spPr>
          <a:xfrm>
            <a:off x="4898525" y="1112325"/>
            <a:ext cx="3933900" cy="36285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ru">
                <a:solidFill>
                  <a:schemeClr val="dk1"/>
                </a:solidFill>
              </a:rPr>
              <a:t>Гриффит бактериялардың патогендігін анықтау үшін тышқандар қолданды. Тышқандарға бактерияларды енгізу ауру немесе өлімге себеп немесе зиянсыз болды.</a:t>
            </a:r>
            <a:endParaRPr>
              <a:solidFill>
                <a:schemeClr val="dk1"/>
              </a:solidFill>
            </a:endParaRPr>
          </a:p>
          <a:p>
            <a:pPr marL="0" lvl="0" indent="0" algn="just" rtl="0">
              <a:lnSpc>
                <a:spcPct val="100000"/>
              </a:lnSpc>
              <a:spcBef>
                <a:spcPts val="0"/>
              </a:spcBef>
              <a:spcAft>
                <a:spcPts val="0"/>
              </a:spcAft>
              <a:buSzPts val="1800"/>
              <a:buNone/>
            </a:pPr>
            <a:endParaRPr>
              <a:solidFill>
                <a:schemeClr val="dk1"/>
              </a:solidFill>
            </a:endParaRPr>
          </a:p>
          <a:p>
            <a:pPr marL="0" lvl="0" indent="0" algn="just" rtl="0">
              <a:lnSpc>
                <a:spcPct val="100000"/>
              </a:lnSpc>
              <a:spcBef>
                <a:spcPts val="0"/>
              </a:spcBef>
              <a:spcAft>
                <a:spcPts val="0"/>
              </a:spcAft>
              <a:buSzPts val="1800"/>
              <a:buNone/>
            </a:pPr>
            <a:r>
              <a:rPr lang="ru" b="1">
                <a:solidFill>
                  <a:schemeClr val="dk1"/>
                </a:solidFill>
              </a:rPr>
              <a:t>Әрбір тышқанға енгізгеннен кейін сол жақтағы өңдеу параметрлері жағдайында не болатынын елестетіп көріңіз.</a:t>
            </a: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p:txBody>
      </p:sp>
      <p:pic>
        <p:nvPicPr>
          <p:cNvPr id="208" name="Google Shape;208;p47"/>
          <p:cNvPicPr preferRelativeResize="0"/>
          <p:nvPr/>
        </p:nvPicPr>
        <p:blipFill rotWithShape="1">
          <a:blip r:embed="rId3">
            <a:alphaModFix/>
          </a:blip>
          <a:srcRect/>
          <a:stretch/>
        </p:blipFill>
        <p:spPr>
          <a:xfrm>
            <a:off x="311700" y="1170125"/>
            <a:ext cx="4434424" cy="3147023"/>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mbria">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orgia">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1525</Words>
  <PresentationFormat>Экран (16:9)</PresentationFormat>
  <Paragraphs>145</Paragraphs>
  <Slides>34</Slides>
  <Notes>34</Notes>
  <HiddenSlides>0</HiddenSlides>
  <MMClips>0</MMClips>
  <ScaleCrop>false</ScaleCrop>
  <HeadingPairs>
    <vt:vector size="4" baseType="variant">
      <vt:variant>
        <vt:lpstr>Тема</vt:lpstr>
      </vt:variant>
      <vt:variant>
        <vt:i4>3</vt:i4>
      </vt:variant>
      <vt:variant>
        <vt:lpstr>Заголовки слайдов</vt:lpstr>
      </vt:variant>
      <vt:variant>
        <vt:i4>34</vt:i4>
      </vt:variant>
    </vt:vector>
  </HeadingPairs>
  <TitlesOfParts>
    <vt:vector size="37" baseType="lpstr">
      <vt:lpstr>Simple Light</vt:lpstr>
      <vt:lpstr>Cambria</vt:lpstr>
      <vt:lpstr>Georgia</vt:lpstr>
      <vt:lpstr>Слайд 1</vt:lpstr>
      <vt:lpstr>Слайд 2</vt:lpstr>
      <vt:lpstr>Слайд 3</vt:lpstr>
      <vt:lpstr>Грегор Мендель (1865) </vt:lpstr>
      <vt:lpstr>Слайд 5</vt:lpstr>
      <vt:lpstr>Томас Морган (1910)</vt:lpstr>
      <vt:lpstr>chromosomal theory of inheritance</vt:lpstr>
      <vt:lpstr>Фредерик Гриффит (1928):  трансформация факторы</vt:lpstr>
      <vt:lpstr>Гриффит эксперименті : дизайн</vt:lpstr>
      <vt:lpstr>Гриффит эксперименті : нәтижесі </vt:lpstr>
      <vt:lpstr>Фридрих Мишер (1869)</vt:lpstr>
      <vt:lpstr>Эйвери, МакЛеода және МакКарти тәжірибесі (1944)</vt:lpstr>
      <vt:lpstr>Эвери тәжірибесі : нәтижелер</vt:lpstr>
      <vt:lpstr>Херши және Чейз тәжірибесі (1952)</vt:lpstr>
      <vt:lpstr>Слайд 15</vt:lpstr>
      <vt:lpstr>Чаргафф ережесі (1949)</vt:lpstr>
      <vt:lpstr>Сұрақ</vt:lpstr>
      <vt:lpstr>Морис Уилкинс және Розалинда Франклин</vt:lpstr>
      <vt:lpstr>Слайд 19</vt:lpstr>
      <vt:lpstr>Слайд 20</vt:lpstr>
      <vt:lpstr>ДНҚ құрылымы</vt:lpstr>
      <vt:lpstr>ДНҚ құрылымы</vt:lpstr>
      <vt:lpstr>Строение ДНК</vt:lpstr>
      <vt:lpstr>ДНҚ құрылымы</vt:lpstr>
      <vt:lpstr>ДНҚ құрылымы</vt:lpstr>
      <vt:lpstr>ДНҚ құрылымы</vt:lpstr>
      <vt:lpstr>ДНҚ құрылымы</vt:lpstr>
      <vt:lpstr>ДНҚ құрылымы </vt:lpstr>
      <vt:lpstr>ДНҚ құрылымы </vt:lpstr>
      <vt:lpstr>Строение ДНК</vt:lpstr>
      <vt:lpstr>Бидл және Тэйтум (1941)</vt:lpstr>
      <vt:lpstr>Сидней Бреннер, Франсуа Жакоб және Мэтью Мезельсон  (1961)  </vt:lpstr>
      <vt:lpstr>Маршалл Ниренберг, Гобинд Хорана (1966)  </vt:lpstr>
      <vt:lpstr>The central dogma of molecular biology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Sulpak</dc:creator>
  <cp:lastModifiedBy>Sulpak</cp:lastModifiedBy>
  <cp:revision>2</cp:revision>
  <dcterms:modified xsi:type="dcterms:W3CDTF">2024-02-15T08:45:57Z</dcterms:modified>
</cp:coreProperties>
</file>